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5" r:id="rId3"/>
    <p:sldId id="280" r:id="rId4"/>
    <p:sldId id="281" r:id="rId5"/>
    <p:sldId id="272" r:id="rId6"/>
    <p:sldId id="283" r:id="rId7"/>
    <p:sldId id="274" r:id="rId8"/>
    <p:sldId id="284" r:id="rId9"/>
    <p:sldId id="266" r:id="rId10"/>
    <p:sldId id="285" r:id="rId11"/>
    <p:sldId id="267" r:id="rId12"/>
    <p:sldId id="286" r:id="rId13"/>
    <p:sldId id="268" r:id="rId14"/>
    <p:sldId id="287" r:id="rId15"/>
    <p:sldId id="291" r:id="rId16"/>
    <p:sldId id="269" r:id="rId17"/>
    <p:sldId id="290" r:id="rId18"/>
    <p:sldId id="278" r:id="rId19"/>
    <p:sldId id="289" r:id="rId20"/>
    <p:sldId id="264" r:id="rId21"/>
    <p:sldId id="257" r:id="rId22"/>
    <p:sldId id="276" r:id="rId23"/>
    <p:sldId id="279" r:id="rId24"/>
    <p:sldId id="258" r:id="rId25"/>
    <p:sldId id="277" r:id="rId26"/>
    <p:sldId id="263" r:id="rId27"/>
    <p:sldId id="260" r:id="rId28"/>
    <p:sldId id="265" r:id="rId29"/>
    <p:sldId id="261" r:id="rId30"/>
    <p:sldId id="292" r:id="rId31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C5C"/>
    <a:srgbClr val="D81786"/>
    <a:srgbClr val="6A1265"/>
    <a:srgbClr val="ED9020"/>
    <a:srgbClr val="83CDA0"/>
    <a:srgbClr val="27A79D"/>
    <a:srgbClr val="296076"/>
    <a:srgbClr val="0D1826"/>
    <a:srgbClr val="173347"/>
    <a:srgbClr val="211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57D6-1DE3-4C40-AE90-D597D6B2716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6453-9D1E-4426-B002-36B1A6273B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6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6453-9D1E-4426-B002-36B1A6273BE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82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D6453-9D1E-4426-B002-36B1A6273BE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62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02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88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82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92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7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2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20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25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92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33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43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1CF60-2631-5A40-8E8F-92A9758618D6}" type="datetimeFigureOut">
              <a:rPr lang="it-IT" smtClean="0"/>
              <a:t>01/12/2021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EFA6-0B02-A945-8760-E1BF02E40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9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8805" y="2174510"/>
            <a:ext cx="6945550" cy="2220771"/>
          </a:xfrm>
        </p:spPr>
        <p:txBody>
          <a:bodyPr>
            <a:noAutofit/>
          </a:bodyPr>
          <a:lstStyle/>
          <a:p>
            <a:pPr algn="l"/>
            <a:r>
              <a:rPr lang="it-IT" dirty="0">
                <a:solidFill>
                  <a:srgbClr val="211431"/>
                </a:solidFill>
                <a:latin typeface="Raleway Black" panose="020B0A03030101060003" pitchFamily="34" charset="0"/>
              </a:rPr>
              <a:t>Una legge per la protezione del clima anche in Italia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66403" y="4575382"/>
            <a:ext cx="11605099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it-IT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per  attuare il Patto di Glasgow e «rivedere e rafforzare» gli obiettivi  nazionali di riduzione delle emissioni di gas serra per il 2030 entro la fine del 2022.</a:t>
            </a:r>
            <a:endParaRPr lang="it-IT" sz="2300" dirty="0">
              <a:solidFill>
                <a:schemeClr val="tx1"/>
              </a:solidFill>
            </a:endParaRPr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CA64443A-74E4-4030-8162-9228C656C2AF}"/>
              </a:ext>
            </a:extLst>
          </p:cNvPr>
          <p:cNvSpPr txBox="1">
            <a:spLocks/>
          </p:cNvSpPr>
          <p:nvPr/>
        </p:nvSpPr>
        <p:spPr>
          <a:xfrm>
            <a:off x="366403" y="5562878"/>
            <a:ext cx="2775631" cy="560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Edo Ronchi</a:t>
            </a:r>
            <a:endParaRPr lang="it-IT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6BB8867-92D8-4117-8430-115228D00C57}"/>
              </a:ext>
            </a:extLst>
          </p:cNvPr>
          <p:cNvSpPr/>
          <p:nvPr/>
        </p:nvSpPr>
        <p:spPr>
          <a:xfrm>
            <a:off x="1460770" y="671210"/>
            <a:ext cx="9270460" cy="5710136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263" y="2492151"/>
            <a:ext cx="8829472" cy="3441384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Raleway" panose="020B0503030101060003" pitchFamily="34" charset="0"/>
              </a:rPr>
              <a:t>Bandisce</a:t>
            </a:r>
            <a:r>
              <a:rPr lang="it-IT" sz="2600" dirty="0">
                <a:latin typeface="Raleway" panose="020B0503030101060003" pitchFamily="34" charset="0"/>
              </a:rPr>
              <a:t> nuovi permessi di esplorazioni ed estrazione di fossili fin da subito</a:t>
            </a:r>
          </a:p>
          <a:p>
            <a:r>
              <a:rPr lang="it-IT" sz="2600" b="1" dirty="0">
                <a:latin typeface="Raleway" panose="020B0503030101060003" pitchFamily="34" charset="0"/>
              </a:rPr>
              <a:t>Bandisce</a:t>
            </a:r>
            <a:r>
              <a:rPr lang="it-IT" sz="2600" dirty="0">
                <a:latin typeface="Raleway" panose="020B0503030101060003" pitchFamily="34" charset="0"/>
              </a:rPr>
              <a:t> produzione di elettricità da fossili dal 2042</a:t>
            </a:r>
          </a:p>
          <a:p>
            <a:r>
              <a:rPr lang="it-IT" sz="2600" dirty="0">
                <a:latin typeface="Raleway" panose="020B0503030101060003" pitchFamily="34" charset="0"/>
              </a:rPr>
              <a:t>Fissa il target di </a:t>
            </a:r>
            <a:r>
              <a:rPr lang="it-IT" sz="2600" b="1" dirty="0">
                <a:latin typeface="Raleway" panose="020B0503030101060003" pitchFamily="34" charset="0"/>
              </a:rPr>
              <a:t>74% di produzione elettrica </a:t>
            </a:r>
            <a:r>
              <a:rPr lang="it-IT" sz="2600" dirty="0">
                <a:latin typeface="Raleway" panose="020B0503030101060003" pitchFamily="34" charset="0"/>
              </a:rPr>
              <a:t>da FER al 2030</a:t>
            </a:r>
          </a:p>
          <a:p>
            <a:r>
              <a:rPr lang="it-IT" sz="2600" dirty="0">
                <a:latin typeface="Raleway" panose="020B0503030101060003" pitchFamily="34" charset="0"/>
              </a:rPr>
              <a:t>Fissa una </a:t>
            </a:r>
            <a:r>
              <a:rPr lang="it-IT" sz="2600" b="1" dirty="0">
                <a:latin typeface="Raleway" panose="020B0503030101060003" pitchFamily="34" charset="0"/>
              </a:rPr>
              <a:t>revisione periodica del target </a:t>
            </a:r>
            <a:r>
              <a:rPr lang="it-IT" sz="2600" dirty="0">
                <a:latin typeface="Raleway" panose="020B0503030101060003" pitchFamily="34" charset="0"/>
              </a:rPr>
              <a:t>emissioni (la prossima nel 2023)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716A18B-C023-4172-B902-51A04E2B5615}"/>
              </a:ext>
            </a:extLst>
          </p:cNvPr>
          <p:cNvSpPr txBox="1">
            <a:spLocks/>
          </p:cNvSpPr>
          <p:nvPr/>
        </p:nvSpPr>
        <p:spPr>
          <a:xfrm>
            <a:off x="2020110" y="1013940"/>
            <a:ext cx="81517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Spagna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es-ES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«Ley de cambio climático y transición energética» n. 7/2021 del 20 maggio 2021</a:t>
            </a:r>
            <a:endParaRPr lang="it-IT" sz="2300" b="1" i="1" dirty="0">
              <a:solidFill>
                <a:srgbClr val="21143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5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7B5E620-9A36-4668-9C46-122D93725CC5}"/>
              </a:ext>
            </a:extLst>
          </p:cNvPr>
          <p:cNvSpPr/>
          <p:nvPr/>
        </p:nvSpPr>
        <p:spPr>
          <a:xfrm>
            <a:off x="1332689" y="671210"/>
            <a:ext cx="9270460" cy="5710136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993" y="2154340"/>
            <a:ext cx="9020785" cy="4983162"/>
          </a:xfrm>
        </p:spPr>
        <p:txBody>
          <a:bodyPr>
            <a:noAutofit/>
          </a:bodyPr>
          <a:lstStyle/>
          <a:p>
            <a:r>
              <a:rPr lang="it-IT" sz="2600" dirty="0">
                <a:latin typeface="Raleway" pitchFamily="2" charset="0"/>
              </a:rPr>
              <a:t>Il Regno Unito è stato </a:t>
            </a:r>
            <a:r>
              <a:rPr lang="it-IT" sz="2600" b="1" dirty="0">
                <a:latin typeface="Raleway" pitchFamily="2" charset="0"/>
              </a:rPr>
              <a:t>fra i primi Paesi ad includere un provvedimento normativo sui temi del clima</a:t>
            </a:r>
            <a:r>
              <a:rPr lang="it-IT" sz="2600" dirty="0">
                <a:latin typeface="Raleway" pitchFamily="2" charset="0"/>
              </a:rPr>
              <a:t>, nel 2008. Il provvedimento è stato rivisto nel tempo e l’ultimo aggiornamento risale ad aprile 2021, indicando l’obiettivo di carbon </a:t>
            </a:r>
            <a:r>
              <a:rPr lang="it-IT" sz="2600" dirty="0" err="1">
                <a:latin typeface="Raleway" pitchFamily="2" charset="0"/>
              </a:rPr>
              <a:t>neutrality</a:t>
            </a:r>
            <a:r>
              <a:rPr lang="it-IT" sz="2600" dirty="0">
                <a:latin typeface="Raleway" pitchFamily="2" charset="0"/>
              </a:rPr>
              <a:t> entro la metà del secolo e un target di medio periodo.</a:t>
            </a:r>
          </a:p>
          <a:p>
            <a:r>
              <a:rPr lang="it-IT" sz="2600" b="1" dirty="0">
                <a:latin typeface="Raleway" panose="020B0503030101060003" pitchFamily="34" charset="0"/>
              </a:rPr>
              <a:t>Fissa un target di riduzione di  GHG al 2035 del 78% vs 1990 , </a:t>
            </a:r>
            <a:r>
              <a:rPr lang="it-IT" sz="2600" dirty="0">
                <a:latin typeface="Raleway" panose="020B0503030101060003" pitchFamily="34" charset="0"/>
              </a:rPr>
              <a:t>traducibile in -46% da oggi al 2030. </a:t>
            </a:r>
            <a:r>
              <a:rPr lang="it-IT" sz="2600" dirty="0" err="1">
                <a:latin typeface="Raleway" panose="020B0503030101060003" pitchFamily="34" charset="0"/>
              </a:rPr>
              <a:t>Uk</a:t>
            </a:r>
            <a:r>
              <a:rPr lang="it-IT" sz="2600" dirty="0">
                <a:latin typeface="Raleway" panose="020B0503030101060003" pitchFamily="34" charset="0"/>
              </a:rPr>
              <a:t> ha già oggi conseguito un taglio del 43% rispetto al 1990, il taglio più alto fra i big UE.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99" y="846138"/>
            <a:ext cx="860249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 Regno Unito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600" i="1" dirty="0">
                <a:solidFill>
                  <a:srgbClr val="211431"/>
                </a:solidFill>
                <a:latin typeface="Raleway" panose="020B0503030101060003" pitchFamily="34" charset="0"/>
              </a:rPr>
              <a:t>«Climate </a:t>
            </a:r>
            <a:r>
              <a:rPr lang="it-IT" sz="2600" i="1" dirty="0" err="1">
                <a:solidFill>
                  <a:srgbClr val="211431"/>
                </a:solidFill>
                <a:latin typeface="Raleway" panose="020B0503030101060003" pitchFamily="34" charset="0"/>
              </a:rPr>
              <a:t>Change</a:t>
            </a:r>
            <a:r>
              <a:rPr lang="it-IT" sz="2600" i="1" dirty="0">
                <a:solidFill>
                  <a:srgbClr val="211431"/>
                </a:solidFill>
                <a:latin typeface="Raleway" panose="020B0503030101060003" pitchFamily="34" charset="0"/>
              </a:rPr>
              <a:t> Act 2008» n.27/2008 e successive modifiche</a:t>
            </a:r>
          </a:p>
        </p:txBody>
      </p:sp>
    </p:spTree>
    <p:extLst>
      <p:ext uri="{BB962C8B-B14F-4D97-AF65-F5344CB8AC3E}">
        <p14:creationId xmlns:p14="http://schemas.microsoft.com/office/powerpoint/2010/main" val="372736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4A32D86-BF3A-4934-8F9E-AD17A375F8BC}"/>
              </a:ext>
            </a:extLst>
          </p:cNvPr>
          <p:cNvSpPr/>
          <p:nvPr/>
        </p:nvSpPr>
        <p:spPr>
          <a:xfrm>
            <a:off x="1332689" y="671210"/>
            <a:ext cx="9270460" cy="5233479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2173794"/>
            <a:ext cx="8800288" cy="3616433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Raleway" panose="020B0503030101060003" pitchFamily="34" charset="0"/>
              </a:rPr>
              <a:t>In UK esiste un ente indipendente </a:t>
            </a:r>
            <a:r>
              <a:rPr lang="it-IT" sz="2600" dirty="0">
                <a:latin typeface="Raleway" panose="020B0503030101060003" pitchFamily="34" charset="0"/>
              </a:rPr>
              <a:t>(il Climate </a:t>
            </a:r>
            <a:r>
              <a:rPr lang="it-IT" sz="2600" dirty="0" err="1">
                <a:latin typeface="Raleway" panose="020B0503030101060003" pitchFamily="34" charset="0"/>
              </a:rPr>
              <a:t>Change</a:t>
            </a:r>
            <a:r>
              <a:rPr lang="it-IT" sz="2600" dirty="0">
                <a:latin typeface="Raleway" panose="020B0503030101060003" pitchFamily="34" charset="0"/>
              </a:rPr>
              <a:t> Committee) già dal 2008 che monitora, aggiorna i target </a:t>
            </a:r>
            <a:r>
              <a:rPr lang="it-IT" sz="2600" dirty="0" err="1">
                <a:latin typeface="Raleway" panose="020B0503030101060003" pitchFamily="34" charset="0"/>
              </a:rPr>
              <a:t>etc</a:t>
            </a:r>
            <a:r>
              <a:rPr lang="it-IT" sz="2600" dirty="0">
                <a:latin typeface="Raleway" panose="020B0503030101060003" pitchFamily="34" charset="0"/>
              </a:rPr>
              <a:t>, elaborando un Carbon budget del Paese allineato con gli obiettivi dell’Accordo di Parigi e aggiornato ogni 5 anni.</a:t>
            </a:r>
          </a:p>
          <a:p>
            <a:r>
              <a:rPr lang="it-IT" sz="2600" dirty="0">
                <a:latin typeface="Raleway" panose="020B0503030101060003" pitchFamily="34" charset="0"/>
              </a:rPr>
              <a:t>In vista della COP26 il Governo ha anche pubblicato una </a:t>
            </a:r>
            <a:r>
              <a:rPr lang="it-IT" sz="2600" b="1" dirty="0">
                <a:latin typeface="Raleway" panose="020B0503030101060003" pitchFamily="34" charset="0"/>
              </a:rPr>
              <a:t>Net Zero Strategy </a:t>
            </a:r>
            <a:r>
              <a:rPr lang="it-IT" sz="2600" dirty="0">
                <a:latin typeface="Raleway" panose="020B0503030101060003" pitchFamily="34" charset="0"/>
              </a:rPr>
              <a:t>con un parziale dettaglio per i settori e alcuni  scenari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0412CDC-854B-42B3-9D6F-CCC5EADF63DC}"/>
              </a:ext>
            </a:extLst>
          </p:cNvPr>
          <p:cNvSpPr txBox="1">
            <a:spLocks/>
          </p:cNvSpPr>
          <p:nvPr/>
        </p:nvSpPr>
        <p:spPr>
          <a:xfrm>
            <a:off x="1699099" y="846138"/>
            <a:ext cx="86024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>
                <a:solidFill>
                  <a:srgbClr val="211431"/>
                </a:solidFill>
                <a:latin typeface="Raleway" panose="020B0503030101060003" pitchFamily="34" charset="0"/>
              </a:rPr>
              <a:t>La Climate Law del Regno Unito</a:t>
            </a:r>
            <a:br>
              <a:rPr lang="it-IT" b="1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400">
                <a:solidFill>
                  <a:srgbClr val="211431"/>
                </a:solidFill>
                <a:latin typeface="Raleway" panose="020B0503030101060003" pitchFamily="34" charset="0"/>
              </a:rPr>
              <a:t>«Climate Change Act 2008» n.27/2008 e successive modifiche</a:t>
            </a:r>
            <a:endParaRPr lang="it-IT" sz="2400" dirty="0">
              <a:solidFill>
                <a:srgbClr val="21143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9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68656F7-5423-4430-B64E-85A958F17455}"/>
              </a:ext>
            </a:extLst>
          </p:cNvPr>
          <p:cNvSpPr/>
          <p:nvPr/>
        </p:nvSpPr>
        <p:spPr>
          <a:xfrm>
            <a:off x="1295400" y="1274325"/>
            <a:ext cx="9601200" cy="4464994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707" y="3270845"/>
            <a:ext cx="8910536" cy="2243137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Raleway" panose="020B0503030101060003" pitchFamily="34" charset="0"/>
              </a:rPr>
              <a:t>Target GHG 2030: -40% vs 1990</a:t>
            </a:r>
            <a:r>
              <a:rPr lang="it-IT" sz="2600" dirty="0">
                <a:latin typeface="Raleway" panose="020B0503030101060003" pitchFamily="34" charset="0"/>
              </a:rPr>
              <a:t>, quindi insufficiente per Accordo di Parigi e </a:t>
            </a:r>
            <a:r>
              <a:rPr lang="it-IT" sz="2600" dirty="0" err="1">
                <a:latin typeface="Raleway" panose="020B0503030101060003" pitchFamily="34" charset="0"/>
              </a:rPr>
              <a:t>Fit</a:t>
            </a:r>
            <a:r>
              <a:rPr lang="it-IT" sz="2600" dirty="0">
                <a:latin typeface="Raleway" panose="020B0503030101060003" pitchFamily="34" charset="0"/>
              </a:rPr>
              <a:t> for 55%. Un Tribunale di Parigi si è pronunciato ordinando al legislatore di rivedere gli impegni di riduzione delle emissioni in linea con l’Accordo di Parigi entro dicembre 2022.</a:t>
            </a:r>
          </a:p>
          <a:p>
            <a:pPr>
              <a:buFontTx/>
              <a:buChar char="-"/>
            </a:pPr>
            <a:endParaRPr lang="it-IT" sz="2600" dirty="0">
              <a:latin typeface="Raleway" panose="020B0503030101060003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EAE1BB7-6B2A-4BCF-8463-FF365A545827}"/>
              </a:ext>
            </a:extLst>
          </p:cNvPr>
          <p:cNvSpPr txBox="1">
            <a:spLocks/>
          </p:cNvSpPr>
          <p:nvPr/>
        </p:nvSpPr>
        <p:spPr>
          <a:xfrm>
            <a:off x="1661374" y="1611530"/>
            <a:ext cx="9140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Francia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fr-FR" sz="27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«Loi Climat et Résilience» n. 2021-1104 del 22 </a:t>
            </a:r>
            <a:r>
              <a:rPr lang="fr-FR" sz="27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agosto</a:t>
            </a:r>
            <a:r>
              <a:rPr lang="fr-FR" sz="27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2021</a:t>
            </a:r>
            <a:endParaRPr lang="it-IT" sz="2700" b="1" i="1" dirty="0">
              <a:solidFill>
                <a:srgbClr val="21143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0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10466895" cy="577392"/>
          </a:xfrm>
        </p:spPr>
        <p:txBody>
          <a:bodyPr>
            <a:noAutofit/>
          </a:bodyPr>
          <a:lstStyle/>
          <a:p>
            <a:r>
              <a:rPr lang="it-IT" sz="2400" dirty="0">
                <a:latin typeface="Raleway" panose="020B0503030101060003" pitchFamily="34" charset="0"/>
              </a:rPr>
              <a:t>La legge francese ha comunque introdotto alcune misure mirate:</a:t>
            </a:r>
          </a:p>
          <a:p>
            <a:pPr marL="0" indent="0">
              <a:buNone/>
            </a:pPr>
            <a:endParaRPr lang="it-IT" sz="2400" dirty="0">
              <a:latin typeface="Raleway" panose="020B0503030101060003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6EFE1F5-3014-47B2-A5D1-D45E7C865AD6}"/>
              </a:ext>
            </a:extLst>
          </p:cNvPr>
          <p:cNvSpPr/>
          <p:nvPr/>
        </p:nvSpPr>
        <p:spPr>
          <a:xfrm>
            <a:off x="609599" y="671210"/>
            <a:ext cx="10972802" cy="5710136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838" y="804134"/>
            <a:ext cx="914075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Francia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fr-FR" sz="27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«Loi Climat et Résilience» n. 2021-1104 </a:t>
            </a:r>
            <a:r>
              <a:rPr lang="fr-FR" sz="27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del</a:t>
            </a:r>
            <a:r>
              <a:rPr lang="fr-FR" sz="27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22 </a:t>
            </a:r>
            <a:r>
              <a:rPr lang="fr-FR" sz="27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agosto</a:t>
            </a:r>
            <a:r>
              <a:rPr lang="fr-FR" sz="27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2021</a:t>
            </a:r>
            <a:endParaRPr lang="it-IT" sz="2700" b="1" i="1" dirty="0">
              <a:solidFill>
                <a:srgbClr val="21143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8DE451-005A-46C9-A765-A6A8788B4D30}"/>
              </a:ext>
            </a:extLst>
          </p:cNvPr>
          <p:cNvSpPr txBox="1"/>
          <p:nvPr/>
        </p:nvSpPr>
        <p:spPr>
          <a:xfrm>
            <a:off x="885217" y="2080058"/>
            <a:ext cx="10576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sz="2400" dirty="0">
                <a:latin typeface="Raleway" panose="020B0503030101060003" pitchFamily="34" charset="0"/>
              </a:rPr>
              <a:t> dal 2025 le abitazioni con </a:t>
            </a:r>
            <a:r>
              <a:rPr lang="it-IT" sz="2400" b="1" dirty="0">
                <a:latin typeface="Raleway" panose="020B0503030101060003" pitchFamily="34" charset="0"/>
              </a:rPr>
              <a:t>classe energetica F o G</a:t>
            </a:r>
            <a:r>
              <a:rPr lang="it-IT" sz="2400" dirty="0">
                <a:latin typeface="Raleway" panose="020B0503030101060003" pitchFamily="34" charset="0"/>
              </a:rPr>
              <a:t> non potranno essere affittate se prima il proprietario non le riqualifica migliorandone la performance energetica. Dal 2034 il </a:t>
            </a:r>
            <a:r>
              <a:rPr lang="it-IT" sz="2400" dirty="0" err="1">
                <a:latin typeface="Raleway" panose="020B0503030101060003" pitchFamily="34" charset="0"/>
              </a:rPr>
              <a:t>ban</a:t>
            </a:r>
            <a:r>
              <a:rPr lang="it-IT" sz="2400" dirty="0">
                <a:latin typeface="Raleway" panose="020B0503030101060003" pitchFamily="34" charset="0"/>
              </a:rPr>
              <a:t> sarà esteso anche alla classe E.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91A486-2E7D-4514-B615-407E9F157DEA}"/>
              </a:ext>
            </a:extLst>
          </p:cNvPr>
          <p:cNvSpPr txBox="1"/>
          <p:nvPr/>
        </p:nvSpPr>
        <p:spPr>
          <a:xfrm>
            <a:off x="885217" y="3327659"/>
            <a:ext cx="105760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sz="2400" dirty="0">
                <a:latin typeface="Raleway" panose="020B0503030101060003" pitchFamily="34" charset="0"/>
              </a:rPr>
              <a:t> </a:t>
            </a:r>
            <a:r>
              <a:rPr lang="it-IT" sz="2400" b="1" dirty="0">
                <a:latin typeface="Raleway" panose="020B0503030101060003" pitchFamily="34" charset="0"/>
              </a:rPr>
              <a:t>eliminare i voli che coprono tratte brevi</a:t>
            </a:r>
            <a:r>
              <a:rPr lang="it-IT" sz="2400" dirty="0">
                <a:latin typeface="Raleway" panose="020B0503030101060003" pitchFamily="34" charset="0"/>
              </a:rPr>
              <a:t>, cioè che possono essere percorse da massimo 2,5 ore di treno (ma ci sono eccezioni)</a:t>
            </a:r>
          </a:p>
          <a:p>
            <a:pPr>
              <a:buFontTx/>
              <a:buChar char="-"/>
            </a:pPr>
            <a:r>
              <a:rPr lang="it-IT" sz="2400" dirty="0">
                <a:latin typeface="Raleway" panose="020B0503030101060003" pitchFamily="34" charset="0"/>
              </a:rPr>
              <a:t> dal 2025 tutte le città con +150k abitanti dovranno creare delle </a:t>
            </a:r>
            <a:r>
              <a:rPr lang="it-IT" sz="2400" b="1" dirty="0">
                <a:latin typeface="Raleway" panose="020B0503030101060003" pitchFamily="34" charset="0"/>
              </a:rPr>
              <a:t>zone a traffico «low carbon» </a:t>
            </a:r>
            <a:r>
              <a:rPr lang="it-IT" sz="2400" dirty="0">
                <a:latin typeface="Raleway" panose="020B0503030101060003" pitchFamily="34" charset="0"/>
              </a:rPr>
              <a:t>con limiti di velocità e bandire le auto troppo inquinanti </a:t>
            </a:r>
          </a:p>
          <a:p>
            <a:pPr>
              <a:buFontTx/>
              <a:buChar char="-"/>
            </a:pPr>
            <a:r>
              <a:rPr lang="it-IT" sz="2400" dirty="0">
                <a:latin typeface="Raleway" panose="020B0503030101060003" pitchFamily="34" charset="0"/>
              </a:rPr>
              <a:t> è </a:t>
            </a:r>
            <a:r>
              <a:rPr lang="it-IT" sz="2400" b="1" dirty="0">
                <a:latin typeface="Raleway" panose="020B0503030101060003" pitchFamily="34" charset="0"/>
              </a:rPr>
              <a:t>vietata le pubblicità di combustibili fossili </a:t>
            </a:r>
            <a:r>
              <a:rPr lang="it-IT" sz="2400" dirty="0">
                <a:latin typeface="Raleway" panose="020B0503030101060003" pitchFamily="34" charset="0"/>
              </a:rPr>
              <a:t>e dal 2028  sarà anche vietate le pubblicità di auto troppo inquinanti (Sopra un tot gCO2/km)</a:t>
            </a:r>
          </a:p>
        </p:txBody>
      </p:sp>
    </p:spTree>
    <p:extLst>
      <p:ext uri="{BB962C8B-B14F-4D97-AF65-F5344CB8AC3E}">
        <p14:creationId xmlns:p14="http://schemas.microsoft.com/office/powerpoint/2010/main" val="2271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63CBE-AF4F-459F-BA81-161EB9F60461}"/>
              </a:ext>
            </a:extLst>
          </p:cNvPr>
          <p:cNvSpPr/>
          <p:nvPr/>
        </p:nvSpPr>
        <p:spPr>
          <a:xfrm>
            <a:off x="1332689" y="1021408"/>
            <a:ext cx="9465014" cy="4941650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510" y="1419125"/>
            <a:ext cx="860897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Germania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</a:t>
            </a:r>
            <a:r>
              <a:rPr lang="it-IT" sz="24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Bundes-Klimaschutzgesetz</a:t>
            </a: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(Federal Climate </a:t>
            </a:r>
            <a:r>
              <a:rPr lang="it-IT" sz="24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Change</a:t>
            </a: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Act)» del 24 giugno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671" y="3026262"/>
            <a:ext cx="8858656" cy="3280364"/>
          </a:xfrm>
        </p:spPr>
        <p:txBody>
          <a:bodyPr>
            <a:noAutofit/>
          </a:bodyPr>
          <a:lstStyle/>
          <a:p>
            <a:r>
              <a:rPr lang="it-IT" sz="2400" dirty="0">
                <a:latin typeface="Raleway" panose="020B0503030101060003" pitchFamily="34" charset="0"/>
              </a:rPr>
              <a:t>La prima legge sul clima nel 2019 </a:t>
            </a:r>
            <a:r>
              <a:rPr lang="it-IT" sz="2400" b="1" dirty="0">
                <a:latin typeface="Raleway" panose="020B0503030101060003" pitchFamily="34" charset="0"/>
              </a:rPr>
              <a:t>è stata cassata dall’Alta Corte perché inadeguata.</a:t>
            </a:r>
            <a:r>
              <a:rPr lang="it-IT" sz="2400" dirty="0">
                <a:latin typeface="Raleway" panose="020B0503030101060003" pitchFamily="34" charset="0"/>
              </a:rPr>
              <a:t> A giugno 2021 ne è stata pubblicata un’altra che ha emendato quella precedente </a:t>
            </a:r>
          </a:p>
          <a:p>
            <a:r>
              <a:rPr lang="it-IT" sz="2400" b="1" dirty="0">
                <a:latin typeface="Raleway" panose="020B0503030101060003" pitchFamily="34" charset="0"/>
              </a:rPr>
              <a:t>Il Target di riduzione dei GHG (vs 1990) al 2030  è del 65% (-46% rispetto ad oggi), al 2040 -88%, con neutralità climatica  al 2045 ed emissioni «negative» al 2050.</a:t>
            </a:r>
          </a:p>
        </p:txBody>
      </p:sp>
    </p:spTree>
    <p:extLst>
      <p:ext uri="{BB962C8B-B14F-4D97-AF65-F5344CB8AC3E}">
        <p14:creationId xmlns:p14="http://schemas.microsoft.com/office/powerpoint/2010/main" val="247932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63CBE-AF4F-459F-BA81-161EB9F60461}"/>
              </a:ext>
            </a:extLst>
          </p:cNvPr>
          <p:cNvSpPr/>
          <p:nvPr/>
        </p:nvSpPr>
        <p:spPr>
          <a:xfrm>
            <a:off x="1332688" y="1215962"/>
            <a:ext cx="9698477" cy="4445539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510" y="1613680"/>
            <a:ext cx="860897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Germania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</a:t>
            </a:r>
            <a:r>
              <a:rPr lang="it-IT" sz="24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Bundes-Klimaschutzgesetz</a:t>
            </a: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(Federal Climate </a:t>
            </a:r>
            <a:r>
              <a:rPr lang="it-IT" sz="2400" b="1" i="1" dirty="0" err="1">
                <a:solidFill>
                  <a:srgbClr val="211431"/>
                </a:solidFill>
                <a:latin typeface="Raleway" panose="020B0503030101060003" pitchFamily="34" charset="0"/>
              </a:rPr>
              <a:t>Change</a:t>
            </a:r>
            <a:r>
              <a:rPr lang="it-IT" sz="2400" b="1" i="1" dirty="0">
                <a:solidFill>
                  <a:srgbClr val="211431"/>
                </a:solidFill>
                <a:latin typeface="Raleway" panose="020B0503030101060003" pitchFamily="34" charset="0"/>
              </a:rPr>
              <a:t> Act)» del 24 giugno 2021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4111AE-7E06-42CC-A820-4BC0E6AEF388}"/>
              </a:ext>
            </a:extLst>
          </p:cNvPr>
          <p:cNvSpPr txBox="1"/>
          <p:nvPr/>
        </p:nvSpPr>
        <p:spPr>
          <a:xfrm>
            <a:off x="1641232" y="3248085"/>
            <a:ext cx="890953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>
                <a:latin typeface="Raleway" panose="020B0503030101060003" pitchFamily="34" charset="0"/>
              </a:rPr>
              <a:t>Fissa target settoriali su emissioni ogni anno dal 2020 al 2030: </a:t>
            </a:r>
            <a:r>
              <a:rPr lang="it-IT" sz="2500" dirty="0">
                <a:latin typeface="Raleway" panose="020B0503030101060003" pitchFamily="34" charset="0"/>
              </a:rPr>
              <a:t>i ministeri di competenza sono responsabili rispetto al raggiungimento del loro target settoriale e devono presentare proposte e realizzare interventi per tagliare le emissioni.</a:t>
            </a:r>
            <a:endParaRPr lang="it-IT" sz="25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63CBE-AF4F-459F-BA81-161EB9F60461}"/>
              </a:ext>
            </a:extLst>
          </p:cNvPr>
          <p:cNvSpPr/>
          <p:nvPr/>
        </p:nvSpPr>
        <p:spPr>
          <a:xfrm>
            <a:off x="768485" y="797669"/>
            <a:ext cx="10518842" cy="5515580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58" y="1059744"/>
            <a:ext cx="1006488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Germania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400" i="1" dirty="0">
                <a:solidFill>
                  <a:srgbClr val="211431"/>
                </a:solidFill>
                <a:latin typeface="Raleway" panose="020B0503030101060003" pitchFamily="34" charset="0"/>
              </a:rPr>
              <a:t>«</a:t>
            </a:r>
            <a:r>
              <a:rPr lang="it-IT" sz="2400" i="1" dirty="0" err="1">
                <a:solidFill>
                  <a:srgbClr val="211431"/>
                </a:solidFill>
                <a:latin typeface="Raleway" panose="020B0503030101060003" pitchFamily="34" charset="0"/>
              </a:rPr>
              <a:t>Bundes-Klimaschutzgesetz</a:t>
            </a:r>
            <a:r>
              <a:rPr lang="it-IT" sz="2400" i="1" dirty="0">
                <a:solidFill>
                  <a:srgbClr val="211431"/>
                </a:solidFill>
                <a:latin typeface="Raleway" panose="020B0503030101060003" pitchFamily="34" charset="0"/>
              </a:rPr>
              <a:t> (Federal Climate </a:t>
            </a:r>
            <a:r>
              <a:rPr lang="it-IT" sz="2400" i="1" dirty="0" err="1">
                <a:solidFill>
                  <a:srgbClr val="211431"/>
                </a:solidFill>
                <a:latin typeface="Raleway" panose="020B0503030101060003" pitchFamily="34" charset="0"/>
              </a:rPr>
              <a:t>Change</a:t>
            </a:r>
            <a:r>
              <a:rPr lang="it-IT" sz="2400" i="1" dirty="0">
                <a:solidFill>
                  <a:srgbClr val="211431"/>
                </a:solidFill>
                <a:latin typeface="Raleway" panose="020B0503030101060003" pitchFamily="34" charset="0"/>
              </a:rPr>
              <a:t> Act)» del 24 giugno 2021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9D8D089-9E0C-4772-AEC9-B815BEF56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672" y="2235650"/>
            <a:ext cx="10116766" cy="3692786"/>
          </a:xfrm>
        </p:spPr>
        <p:txBody>
          <a:bodyPr>
            <a:noAutofit/>
          </a:bodyPr>
          <a:lstStyle/>
          <a:p>
            <a:r>
              <a:rPr lang="it-IT" sz="2500" b="1" dirty="0">
                <a:latin typeface="Raleway" panose="020B0503030101060003" pitchFamily="34" charset="0"/>
              </a:rPr>
              <a:t>In caso di fallimento </a:t>
            </a:r>
            <a:r>
              <a:rPr lang="it-IT" sz="2500" dirty="0">
                <a:latin typeface="Raleway" panose="020B0503030101060003" pitchFamily="34" charset="0"/>
              </a:rPr>
              <a:t>del target di un anno, l’eccedenza di emissioni si spalma sui target degli anni successivi e i ministri di competenza per quel settore devono presentare proposte di intervento «straordinarie» per accelerare il taglio delle emissioni e sulla base di queste proposte il Governo centrale dovrà poi definire gli interventi da mettere in campo (dato che potrebbero essere anche trasversali)</a:t>
            </a:r>
          </a:p>
          <a:p>
            <a:endParaRPr lang="it-IT" sz="2500" dirty="0">
              <a:latin typeface="Raleway" panose="020B05030301010600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B26AF9-CE59-4C58-9CB8-F8AFD0FA34A1}"/>
              </a:ext>
            </a:extLst>
          </p:cNvPr>
          <p:cNvSpPr txBox="1"/>
          <p:nvPr/>
        </p:nvSpPr>
        <p:spPr>
          <a:xfrm>
            <a:off x="904672" y="5044918"/>
            <a:ext cx="1051884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>
                <a:latin typeface="Raleway" panose="020B0503030101060003" pitchFamily="34" charset="0"/>
              </a:rPr>
              <a:t>Un consiglio di 5 esperti costituisce l’ente indipendente </a:t>
            </a:r>
            <a:r>
              <a:rPr lang="it-IT" sz="2500" dirty="0">
                <a:latin typeface="Raleway" panose="020B0503030101060003" pitchFamily="34" charset="0"/>
              </a:rPr>
              <a:t>che valuta i progressi, monitora la coerenza delle azioni con i target, </a:t>
            </a:r>
            <a:r>
              <a:rPr lang="it-IT" sz="2200" dirty="0">
                <a:latin typeface="Raleway" panose="020B0503030101060003" pitchFamily="34" charset="0"/>
              </a:rPr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3431692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2DD902-3FE5-48C1-A6D2-F571E80F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728" y="274638"/>
            <a:ext cx="92866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Le novità normative annunciate dal nuovo governo tedesco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B92A1E-C5CE-4A09-98F2-73F8E464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399"/>
            <a:ext cx="11324734" cy="452596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Raggiungere la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quota di energie rinnovabili nell'elettricità dell'80% nel 2030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accelerando significativamente le procedure di pianificazione e approvazione.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Dichiarare le energie rinnovabili e le relative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infrastrutture di interesse pubblico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Obiettivo di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GW di fotovoltaico 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introdurre l’obbligo del fotovoltaico su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tetto su tutti i nuovi edifici commerciali e residenziali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Utilizzare il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2% della superficie del Paese quella  per l'espansione dell'energia eolica 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onshore e aumentare la capacità dell'energia eolica offshore ad almeno 30 gigawatt entro il 2030.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8CA726-ACC2-4869-BBA8-0CF0ABCD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1" y="0"/>
            <a:ext cx="1914728" cy="19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B92A1E-C5CE-4A09-98F2-73F8E464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04" y="2267771"/>
            <a:ext cx="11520791" cy="452596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Anticipare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l'eliminazione del carbone al 2030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Assicurare che il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 del CO2 nella produzione industriale 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nella generazione di energia non scenda sotto i 60 euro per tonnellata di CO2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Assicurare che il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del calore 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il 2030 sia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generato in modo neutrale 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clima  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Raggiungere, entro il 2030, almeno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milioni di autovetture completamente elettriche</a:t>
            </a:r>
          </a:p>
          <a:p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Aumento sostanziale degli </a:t>
            </a:r>
            <a:r>
              <a:rPr lang="it-IT" sz="2600" b="1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investimenti nel settore ferroviario</a:t>
            </a:r>
            <a:r>
              <a:rPr lang="it-IT" sz="2600" dirty="0"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collegando più città al trasporto a lunga distanza e rafforzando il trasporto pubblico locale. </a:t>
            </a:r>
          </a:p>
          <a:p>
            <a:endParaRPr lang="it-IT" sz="2600" dirty="0">
              <a:latin typeface="Raleway" panose="020B0503030101060003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913AE8-7ED7-4996-A993-DD5306BA6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1" y="0"/>
            <a:ext cx="1914728" cy="199313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12679D7-0A18-4B6D-887C-4183469E67FA}"/>
              </a:ext>
            </a:extLst>
          </p:cNvPr>
          <p:cNvSpPr txBox="1">
            <a:spLocks/>
          </p:cNvSpPr>
          <p:nvPr/>
        </p:nvSpPr>
        <p:spPr>
          <a:xfrm>
            <a:off x="2295728" y="274638"/>
            <a:ext cx="9286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Le novità normative annunciate dal nuovo governo tedesco</a:t>
            </a:r>
          </a:p>
        </p:txBody>
      </p:sp>
    </p:spTree>
    <p:extLst>
      <p:ext uri="{BB962C8B-B14F-4D97-AF65-F5344CB8AC3E}">
        <p14:creationId xmlns:p14="http://schemas.microsoft.com/office/powerpoint/2010/main" val="53545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488647"/>
            <a:ext cx="5732834" cy="1143000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211431"/>
                </a:solidFill>
                <a:latin typeface="Raleway" panose="020B0503030101060003" pitchFamily="34" charset="0"/>
              </a:rPr>
              <a:t>Perché serve una legge per la protezione del clima anche in Italia?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715" y="2113163"/>
            <a:ext cx="5567464" cy="4525963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Raleway" panose="020B0503030101060003" pitchFamily="34" charset="0"/>
              </a:rPr>
              <a:t>Il Patto di Glasgow per il clima, approvato alla COP26, pur con i suoi limiti, confermando l'obiettivo di limitare a 1,5 gradi centigradi il riscaldamento globale, rispetto ai livelli pre-industriali, chiede </a:t>
            </a:r>
            <a:r>
              <a:rPr lang="it-IT" sz="2600" b="1" dirty="0">
                <a:latin typeface="Raleway" panose="020B0503030101060003" pitchFamily="34" charset="0"/>
              </a:rPr>
              <a:t>di «rivedere e rafforzare» gli obiettivi nazionali di riduzione delle emissioni per il 2030 entro la fine del 2022.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77C61C-379A-40F5-B8EE-4F9C2D6F4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29" y="334927"/>
            <a:ext cx="2823453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9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7665" y="680044"/>
            <a:ext cx="6754539" cy="2898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6000" b="1" dirty="0">
                <a:solidFill>
                  <a:srgbClr val="211431"/>
                </a:solidFill>
                <a:latin typeface="Raleway Black" panose="020B0A03030101060003" pitchFamily="34" charset="0"/>
              </a:rPr>
              <a:t>INDIRIZZI e MISURE DI UNA PROPOSTA DI LEGGE PER LA PROTEZIONE SUL CLIMA IN ITALIA</a:t>
            </a:r>
          </a:p>
        </p:txBody>
      </p:sp>
      <p:pic>
        <p:nvPicPr>
          <p:cNvPr id="4" name="Immagine 3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97149E90-E725-412A-8F0B-CE77E05E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048" y="3867498"/>
            <a:ext cx="2643328" cy="28477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040889-76C9-49D9-9BC1-4079D8FA0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955" y="334927"/>
            <a:ext cx="2823453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0EEC12D5-25C7-447D-AEC2-530AEFE5D6F8}"/>
              </a:ext>
            </a:extLst>
          </p:cNvPr>
          <p:cNvSpPr/>
          <p:nvPr/>
        </p:nvSpPr>
        <p:spPr>
          <a:xfrm>
            <a:off x="-318943" y="2403834"/>
            <a:ext cx="12800032" cy="688157"/>
          </a:xfrm>
          <a:prstGeom prst="rect">
            <a:avLst/>
          </a:prstGeom>
          <a:solidFill>
            <a:srgbClr val="1733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1090B6F-1051-4EED-8D27-F4F66F531ADB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1733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64850" y="274638"/>
            <a:ext cx="100175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Rivedere e rafforzare, rendendoli legalmente vincolanti, i target nazionali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3484" y="1707344"/>
            <a:ext cx="11216326" cy="5007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latin typeface="Raleway" panose="020B0503030101060003" pitchFamily="34" charset="0"/>
              </a:rPr>
              <a:t>La Legge italiana, recependo la Climate </a:t>
            </a:r>
            <a:r>
              <a:rPr lang="it-IT" sz="2000" dirty="0" err="1">
                <a:latin typeface="Raleway" panose="020B0503030101060003" pitchFamily="34" charset="0"/>
              </a:rPr>
              <a:t>Law</a:t>
            </a:r>
            <a:r>
              <a:rPr lang="it-IT" sz="2000" dirty="0">
                <a:latin typeface="Raleway" panose="020B0503030101060003" pitchFamily="34" charset="0"/>
              </a:rPr>
              <a:t> europea, dovrà definire dei target climatici vincolanti a breve, medio e lungo termine.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sz="2000" dirty="0">
                <a:solidFill>
                  <a:schemeClr val="bg1"/>
                </a:solidFill>
                <a:latin typeface="Raleway" panose="020B0503030101060003" pitchFamily="34" charset="0"/>
              </a:rPr>
              <a:t>In particolare </a:t>
            </a: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per le emissioni nette di gas serra </a:t>
            </a:r>
            <a:r>
              <a:rPr lang="it-IT" sz="2000" dirty="0">
                <a:solidFill>
                  <a:schemeClr val="bg1"/>
                </a:solidFill>
                <a:latin typeface="Raleway" panose="020B0503030101060003" pitchFamily="34" charset="0"/>
              </a:rPr>
              <a:t>si propone il seguente percorso di riduzione rispetto al 1990: </a:t>
            </a:r>
          </a:p>
          <a:p>
            <a:pPr marL="0" indent="0">
              <a:buNone/>
            </a:pPr>
            <a:r>
              <a:rPr lang="it-IT" sz="2000" b="1" dirty="0">
                <a:latin typeface="Raleway" panose="020B0503030101060003" pitchFamily="34" charset="0"/>
              </a:rPr>
              <a:t>-55% al 2030 </a:t>
            </a:r>
            <a:r>
              <a:rPr lang="it-IT" sz="2000" dirty="0">
                <a:latin typeface="Raleway" panose="020B0503030101060003" pitchFamily="34" charset="0"/>
              </a:rPr>
              <a:t>(media decennio -17 MtCO2eq/anno)</a:t>
            </a:r>
          </a:p>
          <a:p>
            <a:pPr marL="0" indent="0">
              <a:buNone/>
            </a:pPr>
            <a:r>
              <a:rPr lang="it-IT" sz="2000" b="1" dirty="0">
                <a:latin typeface="Raleway" panose="020B0503030101060003" pitchFamily="34" charset="0"/>
              </a:rPr>
              <a:t>-80% al 2040 </a:t>
            </a:r>
            <a:r>
              <a:rPr lang="it-IT" sz="2000" dirty="0">
                <a:latin typeface="Raleway" panose="020B0503030101060003" pitchFamily="34" charset="0"/>
              </a:rPr>
              <a:t>(media decennio -13 MtCO2eq/anno)</a:t>
            </a:r>
          </a:p>
          <a:p>
            <a:pPr marL="0" indent="0">
              <a:buNone/>
            </a:pPr>
            <a:r>
              <a:rPr lang="it-IT" sz="2000" b="1" dirty="0">
                <a:latin typeface="Raleway" panose="020B0503030101060003" pitchFamily="34" charset="0"/>
              </a:rPr>
              <a:t>-100% al 2050 </a:t>
            </a:r>
            <a:r>
              <a:rPr lang="it-IT" sz="2000" dirty="0">
                <a:latin typeface="Raleway" panose="020B0503030101060003" pitchFamily="34" charset="0"/>
              </a:rPr>
              <a:t>(media decennio -11 MtCO2eq/anno)</a:t>
            </a:r>
          </a:p>
          <a:p>
            <a:pPr marL="0" indent="0">
              <a:buNone/>
            </a:pPr>
            <a:r>
              <a:rPr lang="it-IT" sz="2000" dirty="0">
                <a:latin typeface="Raleway" panose="020B0503030101060003" pitchFamily="34" charset="0"/>
              </a:rPr>
              <a:t>Dovranno essere definiti dei tetti massimi ad assorbimenti/cattura di CO2 che andranno a compensare le emissioni lorde non abbattibili. </a:t>
            </a:r>
          </a:p>
          <a:p>
            <a:pPr marL="0" indent="0">
              <a:buNone/>
            </a:pPr>
            <a:r>
              <a:rPr lang="it-IT" sz="2000" dirty="0">
                <a:latin typeface="Raleway" pitchFamily="2" charset="0"/>
              </a:rPr>
              <a:t>Per centrare il target al 2030 sarà necessario </a:t>
            </a:r>
            <a:r>
              <a:rPr lang="it-IT" sz="2000" b="1" dirty="0">
                <a:latin typeface="Raleway" pitchFamily="2" charset="0"/>
              </a:rPr>
              <a:t>ridurre i consumi energetici di circa il 15% rispetto al 2019 e raddoppiare le rinnovabili portandole ad almeno il 40% del consumo finale lordo</a:t>
            </a:r>
            <a:r>
              <a:rPr lang="it-IT" sz="2000" dirty="0">
                <a:latin typeface="Raleway" pitchFamily="2" charset="0"/>
              </a:rPr>
              <a:t>. Le rinnovabili elettriche dovranno raggiungere il 70% della produzione nazionale, le rinnovabili termiche almeno il 40% del fabbisogno di calore e quelle del settore trasporti almeno il 18% del consumo finale (tramite biocarburanti ed elettrificazione)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8D0407-0307-44C6-A232-9AD64CCE893C}"/>
              </a:ext>
            </a:extLst>
          </p:cNvPr>
          <p:cNvSpPr txBox="1"/>
          <p:nvPr/>
        </p:nvSpPr>
        <p:spPr>
          <a:xfrm>
            <a:off x="388069" y="35036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1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18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7CBC8FB5-4698-4F57-9305-4FB0779062B7}"/>
              </a:ext>
            </a:extLst>
          </p:cNvPr>
          <p:cNvSpPr/>
          <p:nvPr/>
        </p:nvSpPr>
        <p:spPr>
          <a:xfrm>
            <a:off x="-255179" y="3228681"/>
            <a:ext cx="12800032" cy="358218"/>
          </a:xfrm>
          <a:prstGeom prst="rect">
            <a:avLst/>
          </a:prstGeom>
          <a:solidFill>
            <a:srgbClr val="2960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4444" y="274638"/>
            <a:ext cx="1014795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Fissare target  nei principali settori</a:t>
            </a:r>
            <a:br>
              <a:rPr lang="it-IT" b="1" dirty="0">
                <a:latin typeface="Raleway" panose="020B0503030101060003" pitchFamily="34" charset="0"/>
              </a:rPr>
            </a:br>
            <a:r>
              <a:rPr lang="it-IT" sz="3600" b="1" dirty="0">
                <a:latin typeface="Raleway" panose="020B0503030101060003" pitchFamily="34" charset="0"/>
              </a:rPr>
              <a:t>da verificare annualmente da parte dei Ministeri competenti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8781" y="1910730"/>
            <a:ext cx="1169211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Raleway" panose="020B0503030101060003" pitchFamily="34" charset="0"/>
              </a:rPr>
              <a:t>Per essere efficaci i target nazionali dovranno essere articolati anche nei principali settori.</a:t>
            </a:r>
            <a:br>
              <a:rPr lang="it-IT" sz="2000" dirty="0">
                <a:latin typeface="Raleway" panose="020B0503030101060003" pitchFamily="34" charset="0"/>
              </a:rPr>
            </a:br>
            <a:r>
              <a:rPr lang="it-IT" sz="2000" dirty="0">
                <a:latin typeface="Raleway" panose="020B0503030101060003" pitchFamily="34" charset="0"/>
              </a:rPr>
              <a:t>Sul modello della Legge tedesca </a:t>
            </a:r>
            <a:r>
              <a:rPr lang="it-IT" sz="2000" b="1" dirty="0">
                <a:latin typeface="Raleway" panose="020B0503030101060003" pitchFamily="34" charset="0"/>
              </a:rPr>
              <a:t>si propone che i Ministeri dei diversi settori indicati siano responsabili del raggiungimento dei target</a:t>
            </a:r>
            <a:r>
              <a:rPr lang="it-IT" sz="2000" dirty="0">
                <a:latin typeface="Raleway" panose="020B0503030101060003" pitchFamily="34" charset="0"/>
              </a:rPr>
              <a:t>, nonché dell’adozione delle misure integrative e correttive eventualmente necessarie 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Ipotesi di obiettivi settoriali in MtCO2eq, valori annuali indicativi</a:t>
            </a:r>
            <a:endParaRPr lang="it-IT" sz="20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it-IT" sz="2000" dirty="0"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it-IT" sz="2000" dirty="0"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it-IT" sz="2000" dirty="0">
              <a:latin typeface="Raleway" panose="020B0503030101060003" pitchFamily="34" charset="0"/>
            </a:endParaRPr>
          </a:p>
          <a:p>
            <a:endParaRPr lang="it-IT" sz="2000" dirty="0">
              <a:latin typeface="Raleway" panose="020B0503030101060003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99995"/>
              </p:ext>
            </p:extLst>
          </p:nvPr>
        </p:nvGraphicFramePr>
        <p:xfrm>
          <a:off x="522299" y="3756337"/>
          <a:ext cx="7810996" cy="2946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9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02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5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74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9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084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08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910918">
                <a:tc>
                  <a:txBody>
                    <a:bodyPr/>
                    <a:lstStyle/>
                    <a:p>
                      <a:endParaRPr lang="it-IT" sz="1500" dirty="0"/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2019</a:t>
                      </a:r>
                    </a:p>
                  </a:txBody>
                  <a:tcPr marL="94037" marR="94037" marT="47019" marB="47019"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2020</a:t>
                      </a:r>
                    </a:p>
                  </a:txBody>
                  <a:tcPr marL="94037" marR="94037" marT="47019" marB="47019"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2021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2022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2023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2024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2025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2026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2027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2028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2029</a:t>
                      </a:r>
                    </a:p>
                  </a:txBody>
                  <a:tcPr marL="94037" marR="94037" marT="47019" marB="47019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2030</a:t>
                      </a:r>
                    </a:p>
                  </a:txBody>
                  <a:tcPr marL="94037" marR="94037" marT="47019" marB="47019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276">
                <a:tc>
                  <a:txBody>
                    <a:bodyPr/>
                    <a:lstStyle/>
                    <a:p>
                      <a:r>
                        <a:rPr lang="it-IT" sz="1500" dirty="0"/>
                        <a:t>Industria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154</a:t>
                      </a:r>
                    </a:p>
                  </a:txBody>
                  <a:tcPr marL="94037" marR="94037" marT="47019" marB="4701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143</a:t>
                      </a:r>
                    </a:p>
                  </a:txBody>
                  <a:tcPr marL="94037" marR="94037" marT="47019" marB="4701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150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145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140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135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130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125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120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87</a:t>
                      </a:r>
                    </a:p>
                  </a:txBody>
                  <a:tcPr marL="94037" marR="94037" marT="47019" marB="470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276">
                <a:tc>
                  <a:txBody>
                    <a:bodyPr/>
                    <a:lstStyle/>
                    <a:p>
                      <a:r>
                        <a:rPr lang="it-IT" sz="1500" dirty="0"/>
                        <a:t>Trasporti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109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90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105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105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103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97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85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80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77</a:t>
                      </a:r>
                    </a:p>
                  </a:txBody>
                  <a:tcPr marL="94037" marR="94037" marT="47019" marB="470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276">
                <a:tc>
                  <a:txBody>
                    <a:bodyPr/>
                    <a:lstStyle/>
                    <a:p>
                      <a:r>
                        <a:rPr lang="it-IT" sz="1500" dirty="0"/>
                        <a:t>Edifici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116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110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115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110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100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90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80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70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60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52</a:t>
                      </a:r>
                    </a:p>
                  </a:txBody>
                  <a:tcPr marL="94037" marR="94037" marT="47019" marB="470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373">
                <a:tc>
                  <a:txBody>
                    <a:bodyPr/>
                    <a:lstStyle/>
                    <a:p>
                      <a:r>
                        <a:rPr lang="it-IT" sz="1500" dirty="0"/>
                        <a:t>Agricoltura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39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39</a:t>
                      </a:r>
                    </a:p>
                  </a:txBody>
                  <a:tcPr marL="94037" marR="94037" marT="47019" marB="470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39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39</a:t>
                      </a:r>
                    </a:p>
                  </a:txBody>
                  <a:tcPr marL="94037" marR="94037" marT="47019" marB="47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38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37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36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35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34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32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30</a:t>
                      </a:r>
                    </a:p>
                  </a:txBody>
                  <a:tcPr marL="94037" marR="94037" marT="47019" marB="47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i="1" dirty="0"/>
                        <a:t>28</a:t>
                      </a:r>
                    </a:p>
                  </a:txBody>
                  <a:tcPr marL="94037" marR="94037" marT="47019" marB="4701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1BE028D-C3AD-9C4C-8274-D88BE6BE4B1F}"/>
              </a:ext>
            </a:extLst>
          </p:cNvPr>
          <p:cNvSpPr txBox="1">
            <a:spLocks/>
          </p:cNvSpPr>
          <p:nvPr/>
        </p:nvSpPr>
        <p:spPr>
          <a:xfrm>
            <a:off x="8204729" y="6359463"/>
            <a:ext cx="3688489" cy="938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1100" i="1" dirty="0">
                <a:latin typeface="Raleway" panose="020B0503030101060003" pitchFamily="34" charset="0"/>
              </a:rPr>
              <a:t>Elaborazione </a:t>
            </a:r>
            <a:r>
              <a:rPr lang="it-IT" sz="1100" i="1" dirty="0" err="1">
                <a:latin typeface="Raleway" panose="020B0503030101060003" pitchFamily="34" charset="0"/>
              </a:rPr>
              <a:t>Italy</a:t>
            </a:r>
            <a:r>
              <a:rPr lang="it-IT" sz="1100" i="1" dirty="0">
                <a:latin typeface="Raleway" panose="020B0503030101060003" pitchFamily="34" charset="0"/>
              </a:rPr>
              <a:t> for </a:t>
            </a:r>
            <a:r>
              <a:rPr lang="it-IT" sz="1100" i="1" dirty="0" err="1">
                <a:latin typeface="Raleway" panose="020B0503030101060003" pitchFamily="34" charset="0"/>
              </a:rPr>
              <a:t>Climate</a:t>
            </a:r>
            <a:endParaRPr lang="it-IT" sz="1100" i="1" dirty="0">
              <a:latin typeface="Raleway" panose="020B0503030101060003" pitchFamily="34" charset="0"/>
            </a:endParaRPr>
          </a:p>
          <a:p>
            <a:pPr marL="0" indent="0" algn="r">
              <a:buFont typeface="Arial"/>
              <a:buNone/>
            </a:pPr>
            <a:endParaRPr lang="it-IT" sz="1100" i="1" dirty="0">
              <a:latin typeface="Raleway" panose="020B0503030101060003" pitchFamily="34" charset="0"/>
            </a:endParaRPr>
          </a:p>
          <a:p>
            <a:pPr marL="0" indent="0" algn="r">
              <a:buFont typeface="Arial"/>
              <a:buNone/>
            </a:pPr>
            <a:endParaRPr lang="it-IT" sz="1100" i="1" dirty="0">
              <a:latin typeface="Raleway" panose="020B0503030101060003" pitchFamily="34" charset="0"/>
            </a:endParaRPr>
          </a:p>
          <a:p>
            <a:pPr marL="0" indent="0" algn="r">
              <a:buFont typeface="Arial"/>
              <a:buNone/>
            </a:pPr>
            <a:endParaRPr lang="it-IT" sz="1100" i="1" dirty="0">
              <a:latin typeface="Raleway" panose="020B0503030101060003" pitchFamily="34" charset="0"/>
            </a:endParaRPr>
          </a:p>
          <a:p>
            <a:pPr algn="r"/>
            <a:endParaRPr lang="it-IT" sz="1100" i="1" dirty="0">
              <a:latin typeface="Raleway" panose="020B0503030101060003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3632505-0AF0-4244-AF51-DAA5B77690FB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2960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5B7CAB-CE14-4F50-BE3D-32C300DD87BD}"/>
              </a:ext>
            </a:extLst>
          </p:cNvPr>
          <p:cNvSpPr txBox="1"/>
          <p:nvPr/>
        </p:nvSpPr>
        <p:spPr>
          <a:xfrm>
            <a:off x="377858" y="35036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2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25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24459853-C2DE-45E9-A107-5D2348A8CEEC}"/>
              </a:ext>
            </a:extLst>
          </p:cNvPr>
          <p:cNvSpPr/>
          <p:nvPr/>
        </p:nvSpPr>
        <p:spPr>
          <a:xfrm>
            <a:off x="-304016" y="1748673"/>
            <a:ext cx="12800032" cy="358218"/>
          </a:xfrm>
          <a:prstGeom prst="rect">
            <a:avLst/>
          </a:prstGeom>
          <a:solidFill>
            <a:srgbClr val="27A7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D741A5-3424-4E27-BD77-741E3D3D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702" y="274638"/>
            <a:ext cx="999869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Rafforzare normativamente l’accelerazione delle misure climatiche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341376-03D9-4407-9B94-88812254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81" y="1732176"/>
            <a:ext cx="11419002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Il cambio di passo va sostenuto anche con norme di sostegno. La legge, pertanto, dovrebbe:</a:t>
            </a:r>
          </a:p>
          <a:p>
            <a:pPr>
              <a:buFontTx/>
              <a:buChar char="-"/>
            </a:pPr>
            <a:r>
              <a:rPr lang="it-IT" sz="2100" dirty="0">
                <a:latin typeface="Raleway" panose="020B0503030101060003" pitchFamily="34" charset="0"/>
              </a:rPr>
              <a:t>attribuire alle misure per il clima il carattere di </a:t>
            </a:r>
            <a:r>
              <a:rPr lang="it-IT" sz="2100" b="1" dirty="0">
                <a:latin typeface="Raleway" panose="020B0503030101060003" pitchFamily="34" charset="0"/>
              </a:rPr>
              <a:t>misure di interesse pubblico prioritario</a:t>
            </a:r>
            <a:r>
              <a:rPr lang="it-IT" sz="2100" dirty="0">
                <a:latin typeface="Raleway" panose="020B0503030101060003" pitchFamily="34" charset="0"/>
              </a:rPr>
              <a:t>, di necessità e urgenza, </a:t>
            </a:r>
          </a:p>
          <a:p>
            <a:pPr>
              <a:buFontTx/>
              <a:buChar char="-"/>
            </a:pPr>
            <a:r>
              <a:rPr lang="it-IT" sz="2100" dirty="0">
                <a:latin typeface="Raleway" panose="020B0503030101060003" pitchFamily="34" charset="0"/>
              </a:rPr>
              <a:t>prevedere </a:t>
            </a:r>
            <a:r>
              <a:rPr lang="it-IT" sz="2100" b="1" dirty="0">
                <a:latin typeface="Raleway" panose="020B0503030101060003" pitchFamily="34" charset="0"/>
              </a:rPr>
              <a:t>corsie prioritarie per le misure di programmazione delle misure climatiche e procedure semplificate</a:t>
            </a:r>
            <a:r>
              <a:rPr lang="it-IT" sz="2100" dirty="0">
                <a:latin typeface="Raleway" panose="020B0503030101060003" pitchFamily="34" charset="0"/>
              </a:rPr>
              <a:t>, con termini perentori e brevi, per le autorizzazioni per impianti per le fonti rinnovabili e per gli interventi di efficienza energetica, attivando, quando possibile, misure di silenzio-assenso con controlli successivi,</a:t>
            </a:r>
          </a:p>
          <a:p>
            <a:pPr>
              <a:buFontTx/>
              <a:buChar char="-"/>
            </a:pPr>
            <a:r>
              <a:rPr lang="it-IT" sz="2100" b="1" dirty="0">
                <a:latin typeface="Raleway" panose="020B0503030101060003" pitchFamily="34" charset="0"/>
              </a:rPr>
              <a:t>stabilire già da ora con forza di legge alcuni obiettivi specifici</a:t>
            </a:r>
            <a:r>
              <a:rPr lang="it-IT" sz="2100" dirty="0">
                <a:latin typeface="Raleway" panose="020B0503030101060003" pitchFamily="34" charset="0"/>
              </a:rPr>
              <a:t>. Per esempio obblighi di installazioni di pannelli solari per determinati edifici, divieti entro un certo anno di immatricolazione di nuovi veicoli diesel e benzina , che le abitazioni con classe energetica bassa non possano essere affittate se prima il proprietario non le riqualifica migliorandone la performance energetica ,eliminare i voli che coprono tratte brevi che possono essere percorse in treno veloce, fissare l’obbligo per le città di creare delle zone  «low carbon»,  vietare le pubblicità di combustibili fossili.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4CDE996-D87B-4E2F-840E-75506DB5FA27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27A7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BBB565-3724-4A09-8D34-73FF27525E46}"/>
              </a:ext>
            </a:extLst>
          </p:cNvPr>
          <p:cNvSpPr txBox="1"/>
          <p:nvPr/>
        </p:nvSpPr>
        <p:spPr>
          <a:xfrm>
            <a:off x="377858" y="35036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3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4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B0FEDA3-E060-469A-AEBB-FDB165746D79}"/>
              </a:ext>
            </a:extLst>
          </p:cNvPr>
          <p:cNvSpPr/>
          <p:nvPr/>
        </p:nvSpPr>
        <p:spPr>
          <a:xfrm>
            <a:off x="-304016" y="1833516"/>
            <a:ext cx="12800032" cy="358218"/>
          </a:xfrm>
          <a:prstGeom prst="rect">
            <a:avLst/>
          </a:prstGeom>
          <a:solidFill>
            <a:srgbClr val="83CD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7715" y="274638"/>
            <a:ext cx="1047632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Coinvolgere e impegnare tutte  le Regioni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858" y="1821918"/>
            <a:ext cx="11320805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100" b="1" dirty="0">
                <a:latin typeface="Raleway" panose="020B0503030101060003" pitchFamily="34" charset="0"/>
              </a:rPr>
              <a:t>La legge nazionale dovrà stabilire per le Regioni:</a:t>
            </a:r>
            <a:br>
              <a:rPr lang="it-IT" sz="2100" b="1" dirty="0">
                <a:latin typeface="Raleway" panose="020B0503030101060003" pitchFamily="34" charset="0"/>
              </a:rPr>
            </a:br>
            <a:endParaRPr lang="it-IT" sz="2100" b="1" dirty="0">
              <a:latin typeface="Raleway" panose="020B0503030101060003" pitchFamily="34" charset="0"/>
            </a:endParaRP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Sulla base di un modello unitario fornito dall’ISPRA</a:t>
            </a:r>
            <a:r>
              <a:rPr lang="it-IT" sz="2200" b="1" dirty="0">
                <a:latin typeface="Raleway" panose="020B0503030101060003" pitchFamily="34" charset="0"/>
              </a:rPr>
              <a:t>, l’obbligo di rendicontare annualmente le emissioni di gas serra nel rispettivo territorio</a:t>
            </a:r>
            <a:r>
              <a:rPr lang="it-IT" sz="2200" dirty="0">
                <a:latin typeface="Raleway" panose="020B0503030101060003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it-IT" sz="2200" b="1" dirty="0">
                <a:latin typeface="Raleway" panose="020B0503030101060003" pitchFamily="34" charset="0"/>
              </a:rPr>
              <a:t>L’obbligo di definire un piano Regionale di misure per la riduzione delle emissioni di gas serra con obiettivi al 2030, 2040 e al 2050, coerenti con i target definiti dalla legge a livello nazionale e con l’obiettivo della neutralità climatica al 2050</a:t>
            </a:r>
            <a:r>
              <a:rPr lang="it-IT" sz="2200" dirty="0">
                <a:latin typeface="Raleway" panose="020B0503030101060003" pitchFamily="34" charset="0"/>
              </a:rPr>
              <a:t>. I piani regionali saranno definiti applicando criteri e indirizzi elaborati d’intesa fra il Governo e le Regioni entro 6 mesi dalla pubblicazione della legge. </a:t>
            </a:r>
          </a:p>
          <a:p>
            <a:pPr>
              <a:buFontTx/>
              <a:buChar char="-"/>
            </a:pPr>
            <a:r>
              <a:rPr lang="it-IT" sz="2200" b="1" dirty="0">
                <a:latin typeface="Raleway" panose="020B0503030101060003" pitchFamily="34" charset="0"/>
              </a:rPr>
              <a:t>L’obbligo di provvedere a misure per favorire sui rispettivi territori lo sviluppo delle fonti rinnovabili di energia e la diffusione di interventi di </a:t>
            </a:r>
            <a:r>
              <a:rPr lang="it-IT" sz="2200" b="1" dirty="0" err="1">
                <a:latin typeface="Raleway" panose="020B0503030101060003" pitchFamily="34" charset="0"/>
              </a:rPr>
              <a:t>efficientamento</a:t>
            </a:r>
            <a:r>
              <a:rPr lang="it-IT" sz="2200" b="1" dirty="0">
                <a:latin typeface="Raleway" panose="020B0503030101060003" pitchFamily="34" charset="0"/>
              </a:rPr>
              <a:t> energetico, coerentemente con i target fissati a livello nazionale. 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3F5BFBD-84B6-4954-9204-C0B577D23FE0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83CD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3C5AFA-3B5B-4C4C-B5F0-1164DEC0EE3A}"/>
              </a:ext>
            </a:extLst>
          </p:cNvPr>
          <p:cNvSpPr txBox="1"/>
          <p:nvPr/>
        </p:nvSpPr>
        <p:spPr>
          <a:xfrm>
            <a:off x="377858" y="35036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4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6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F9A03164-D52D-47D9-80BB-C0B56D606E31}"/>
              </a:ext>
            </a:extLst>
          </p:cNvPr>
          <p:cNvSpPr/>
          <p:nvPr/>
        </p:nvSpPr>
        <p:spPr>
          <a:xfrm>
            <a:off x="-304016" y="1833516"/>
            <a:ext cx="12800032" cy="358218"/>
          </a:xfrm>
          <a:prstGeom prst="rect">
            <a:avLst/>
          </a:prstGeom>
          <a:solidFill>
            <a:srgbClr val="ED90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7970" y="274638"/>
            <a:ext cx="9904429" cy="1143000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Coinvolgere e impegnare i Comuni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599" y="1821918"/>
            <a:ext cx="1076855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La legge per la protezione del clima prevede che:</a:t>
            </a:r>
          </a:p>
          <a:p>
            <a:pPr marL="0" indent="0">
              <a:buNone/>
            </a:pPr>
            <a:endParaRPr lang="it-IT" sz="2000" dirty="0">
              <a:latin typeface="Raleway" panose="020B0503030101060003" pitchFamily="34" charset="0"/>
            </a:endParaRPr>
          </a:p>
          <a:p>
            <a:pPr>
              <a:buFontTx/>
              <a:buChar char="-"/>
            </a:pPr>
            <a:r>
              <a:rPr lang="it-IT" sz="2200" b="1" dirty="0">
                <a:latin typeface="Raleway" panose="020B0503030101060003" pitchFamily="34" charset="0"/>
              </a:rPr>
              <a:t>i comuni con più di 50 mila abitanti l’obbligo di  un piano di misure attuabili </a:t>
            </a:r>
            <a:r>
              <a:rPr lang="it-IT" sz="2200" dirty="0">
                <a:latin typeface="Raleway" panose="020B0503030101060003" pitchFamily="34" charset="0"/>
              </a:rPr>
              <a:t>sulla base delle proprie competenze  e di misure da promuovere con la partecipazione di altri soggetti sia privati, sia istituzionali , per la riduzione delle emissioni di gas serra al 2030 , 2040 e 2050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tali comuni dovranno anche </a:t>
            </a:r>
            <a:r>
              <a:rPr lang="it-IT" sz="2200" b="1" dirty="0">
                <a:latin typeface="Raleway" panose="020B0503030101060003" pitchFamily="34" charset="0"/>
              </a:rPr>
              <a:t>rendicontare periodicamente sui risultati raggiunti </a:t>
            </a:r>
            <a:r>
              <a:rPr lang="it-IT" sz="2200" dirty="0">
                <a:latin typeface="Raleway" panose="020B0503030101060003" pitchFamily="34" charset="0"/>
              </a:rPr>
              <a:t>con le misure introdotte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I comuni con meno di 50 mila abitanti potranno presentare piani di riduzione coordinati fra gruppi di comuni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Con le risorse dell’ETS è finanziato </a:t>
            </a:r>
            <a:r>
              <a:rPr lang="it-IT" sz="2200" b="1" dirty="0">
                <a:latin typeface="Raleway" panose="020B0503030101060003" pitchFamily="34" charset="0"/>
              </a:rPr>
              <a:t>con 200 milioni annui un Fondo per supportare l’azione dei Comuni</a:t>
            </a:r>
            <a:r>
              <a:rPr lang="it-IT" sz="2200" dirty="0">
                <a:latin typeface="Raleway" panose="020B0503030101060003" pitchFamily="34" charset="0"/>
              </a:rPr>
              <a:t> per la riduzione dei gas serra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C4D3E2D-133E-4B5E-8D26-492B15AFE110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ED90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BDCB08-6622-425D-A7E9-C41E4AA30395}"/>
              </a:ext>
            </a:extLst>
          </p:cNvPr>
          <p:cNvSpPr txBox="1"/>
          <p:nvPr/>
        </p:nvSpPr>
        <p:spPr>
          <a:xfrm>
            <a:off x="377858" y="35036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5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31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C3F42D4-F864-44AF-9DB5-E2A9113511AC}"/>
              </a:ext>
            </a:extLst>
          </p:cNvPr>
          <p:cNvSpPr/>
          <p:nvPr/>
        </p:nvSpPr>
        <p:spPr>
          <a:xfrm>
            <a:off x="-360578" y="1824089"/>
            <a:ext cx="12800032" cy="358218"/>
          </a:xfrm>
          <a:prstGeom prst="rect">
            <a:avLst/>
          </a:prstGeom>
          <a:solidFill>
            <a:srgbClr val="6A12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4022" y="274638"/>
            <a:ext cx="1016837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Diffondere l’adozione di Piani e misure  comunali e regionali di adattamento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858" y="1836869"/>
            <a:ext cx="11301952" cy="4525963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La Legge  per la protezione del clima dovrà:</a:t>
            </a:r>
            <a:b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it-IT" sz="200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r>
              <a:rPr lang="it-IT" sz="2200" dirty="0">
                <a:latin typeface="Raleway" panose="020B0503030101060003" pitchFamily="34" charset="0"/>
              </a:rPr>
              <a:t>definire, d’intesa con le Regioni, entro 6 mesi gli </a:t>
            </a:r>
            <a:r>
              <a:rPr lang="it-IT" sz="2200" b="1" dirty="0">
                <a:latin typeface="Raleway" panose="020B0503030101060003" pitchFamily="34" charset="0"/>
              </a:rPr>
              <a:t>indirizzi generali delle misure per l’adattamento al cambiamento climatico del territorio nazionale </a:t>
            </a:r>
          </a:p>
          <a:p>
            <a:r>
              <a:rPr lang="it-IT" sz="2200" b="1" dirty="0">
                <a:latin typeface="Raleway" panose="020B0503030101060003" pitchFamily="34" charset="0"/>
              </a:rPr>
              <a:t>obbligare le Regioni e i comuni con più di 50 mila abitanti </a:t>
            </a:r>
            <a:r>
              <a:rPr lang="it-IT" sz="2200" dirty="0">
                <a:latin typeface="Raleway" panose="020B0503030101060003" pitchFamily="34" charset="0"/>
              </a:rPr>
              <a:t>a predisporre e applicare, entro un anno, </a:t>
            </a:r>
            <a:r>
              <a:rPr lang="it-IT" sz="2200" b="1" dirty="0">
                <a:latin typeface="Raleway" panose="020B0503030101060003" pitchFamily="34" charset="0"/>
              </a:rPr>
              <a:t>Piani territoriali di adattamento al cambiamento climatico</a:t>
            </a:r>
            <a:r>
              <a:rPr lang="it-IT" sz="2200" dirty="0">
                <a:latin typeface="Raleway" panose="020B0503030101060003" pitchFamily="34" charset="0"/>
              </a:rPr>
              <a:t>, che dovranno pubblicare anche resoconti periodici delle misure introdotte  </a:t>
            </a:r>
          </a:p>
          <a:p>
            <a:r>
              <a:rPr lang="it-IT" sz="2200" dirty="0">
                <a:latin typeface="Raleway" panose="020B0503030101060003" pitchFamily="34" charset="0"/>
              </a:rPr>
              <a:t>favorire, in collaborazione con le Regioni, l’adozione di Piani di adattamento al cambiamento climatico per singolo comune o coordinati fra più comuni, per i comuni con meno di 50 mila abitanti</a:t>
            </a:r>
          </a:p>
          <a:p>
            <a:r>
              <a:rPr lang="it-IT" sz="2200" b="1" dirty="0">
                <a:latin typeface="Raleway" panose="020B0503030101060003" pitchFamily="34" charset="0"/>
              </a:rPr>
              <a:t>istituire uno specifico fondo nazionale ripartito fra le regioni</a:t>
            </a:r>
            <a:r>
              <a:rPr lang="it-IT" sz="2200" dirty="0">
                <a:latin typeface="Raleway" panose="020B0503030101060003" pitchFamily="34" charset="0"/>
              </a:rPr>
              <a:t>, utilizzando una parte delle risorse dell’ETS, per supportare la definizione e l’attuazione dei piani comunali di adattamento al cambiamento climatico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1C54339-8743-4EE9-8916-40A588996DEF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6A12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8198C9-AB88-4464-B012-DB98EC8BAFD8}"/>
              </a:ext>
            </a:extLst>
          </p:cNvPr>
          <p:cNvSpPr txBox="1"/>
          <p:nvPr/>
        </p:nvSpPr>
        <p:spPr>
          <a:xfrm>
            <a:off x="377858" y="116509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6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66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ED737E6-78DD-4A73-8C87-9803123007C8}"/>
              </a:ext>
            </a:extLst>
          </p:cNvPr>
          <p:cNvSpPr/>
          <p:nvPr/>
        </p:nvSpPr>
        <p:spPr>
          <a:xfrm>
            <a:off x="-398286" y="1937213"/>
            <a:ext cx="12800032" cy="358218"/>
          </a:xfrm>
          <a:prstGeom prst="rect">
            <a:avLst/>
          </a:prstGeom>
          <a:solidFill>
            <a:srgbClr val="D817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7142" y="274638"/>
            <a:ext cx="1005525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3600" b="1" dirty="0">
                <a:latin typeface="Raleway" panose="020B0503030101060003" pitchFamily="34" charset="0"/>
              </a:rPr>
              <a:t>Rafforzare l’uso di strumenti  economici e fiscali per sostenere la transizione climatica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858" y="1920712"/>
            <a:ext cx="11122843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-IT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La legge dovrebbe:</a:t>
            </a:r>
          </a:p>
          <a:p>
            <a:pPr>
              <a:buFontTx/>
              <a:buChar char="-"/>
            </a:pPr>
            <a:r>
              <a:rPr lang="it-IT" sz="2200" b="1" dirty="0">
                <a:latin typeface="Raleway" panose="020B0503030101060003" pitchFamily="34" charset="0"/>
              </a:rPr>
              <a:t>riallocare entro il 2030 i sussidi vigenti ai combustibili fossili </a:t>
            </a:r>
            <a:r>
              <a:rPr lang="it-IT" sz="2200" dirty="0">
                <a:latin typeface="Raleway" panose="020B0503030101060003" pitchFamily="34" charset="0"/>
              </a:rPr>
              <a:t>in destinazioni compatibili con la neutralità climatica, </a:t>
            </a:r>
            <a:r>
              <a:rPr lang="it-IT" sz="2200" b="1" dirty="0">
                <a:latin typeface="Raleway" panose="020B0503030101060003" pitchFamily="34" charset="0"/>
              </a:rPr>
              <a:t>privilegiando riallocazioni nei medesimi settori e finanziando misure sociali compensative ove necessario</a:t>
            </a:r>
            <a:r>
              <a:rPr lang="it-IT" sz="2200" dirty="0">
                <a:latin typeface="Raleway" panose="020B0503030101060003" pitchFamily="34" charset="0"/>
              </a:rPr>
              <a:t>;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destinare i </a:t>
            </a:r>
            <a:r>
              <a:rPr lang="it-IT" sz="2200" b="1" dirty="0">
                <a:latin typeface="Raleway" panose="020B0503030101060003" pitchFamily="34" charset="0"/>
              </a:rPr>
              <a:t>proventi del sistema ETS</a:t>
            </a:r>
            <a:r>
              <a:rPr lang="it-IT" sz="2200" dirty="0">
                <a:latin typeface="Raleway" panose="020B0503030101060003" pitchFamily="34" charset="0"/>
              </a:rPr>
              <a:t>, come prescritto a livello europeo, </a:t>
            </a:r>
            <a:r>
              <a:rPr lang="it-IT" sz="2200" b="1" dirty="0">
                <a:latin typeface="Raleway" panose="020B0503030101060003" pitchFamily="34" charset="0"/>
              </a:rPr>
              <a:t>esclusivamente per misure per il clima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 indicare al governo l’obbligo di </a:t>
            </a:r>
            <a:r>
              <a:rPr lang="it-IT" sz="2200" b="1" dirty="0">
                <a:latin typeface="Raleway" panose="020B0503030101060003" pitchFamily="34" charset="0"/>
              </a:rPr>
              <a:t>quantificare gli impatti delle misure finanziate con il PNRR sulla riduzione delle emissioni di gas serra</a:t>
            </a:r>
            <a:r>
              <a:rPr lang="it-IT" sz="2200" dirty="0">
                <a:latin typeface="Raleway" panose="020B0503030101060003" pitchFamily="34" charset="0"/>
              </a:rPr>
              <a:t>, anno per anno fino al 2030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 introdurre ,per i settori  non coperti dai meccanismi europei  di ETS , </a:t>
            </a:r>
            <a:r>
              <a:rPr lang="it-IT" sz="2200" b="1" dirty="0">
                <a:latin typeface="Raleway" panose="020B0503030101060003" pitchFamily="34" charset="0"/>
              </a:rPr>
              <a:t>meccanismi fiscali di Carbon pricing </a:t>
            </a:r>
            <a:r>
              <a:rPr lang="it-IT" sz="2200" dirty="0">
                <a:latin typeface="Raleway" panose="020B0503030101060003" pitchFamily="34" charset="0"/>
              </a:rPr>
              <a:t>,graduali, sostenuti da compensazioni sociali, quando necessarie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8C2397A-4924-45C7-B270-427048EC4F86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D817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F04F8C-A229-49E4-AA09-D619DDD15244}"/>
              </a:ext>
            </a:extLst>
          </p:cNvPr>
          <p:cNvSpPr txBox="1"/>
          <p:nvPr/>
        </p:nvSpPr>
        <p:spPr>
          <a:xfrm>
            <a:off x="377858" y="116509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7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07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6824" y="274638"/>
            <a:ext cx="988557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latin typeface="Raleway" panose="020B0503030101060003" pitchFamily="34" charset="0"/>
              </a:rPr>
              <a:t>Aumentare le risorse  destinate alla ricerca e all’innovazione per il clima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939BBB-D047-4CDF-9649-231FAADE64C2}"/>
              </a:ext>
            </a:extLst>
          </p:cNvPr>
          <p:cNvSpPr/>
          <p:nvPr/>
        </p:nvSpPr>
        <p:spPr>
          <a:xfrm>
            <a:off x="0" y="-15067"/>
            <a:ext cx="1414023" cy="1432705"/>
          </a:xfrm>
          <a:prstGeom prst="rect">
            <a:avLst/>
          </a:prstGeom>
          <a:solidFill>
            <a:srgbClr val="D8AC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E9C1B3-A314-48F6-B922-42650140DE85}"/>
              </a:ext>
            </a:extLst>
          </p:cNvPr>
          <p:cNvSpPr txBox="1"/>
          <p:nvPr/>
        </p:nvSpPr>
        <p:spPr>
          <a:xfrm>
            <a:off x="377858" y="116509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8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FD280-F338-495C-8D3E-A1E6202DFF89}"/>
              </a:ext>
            </a:extLst>
          </p:cNvPr>
          <p:cNvSpPr/>
          <p:nvPr/>
        </p:nvSpPr>
        <p:spPr>
          <a:xfrm>
            <a:off x="-398286" y="1984347"/>
            <a:ext cx="12800032" cy="824841"/>
          </a:xfrm>
          <a:prstGeom prst="rect">
            <a:avLst/>
          </a:prstGeom>
          <a:solidFill>
            <a:srgbClr val="D8AC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3101" y="2057399"/>
            <a:ext cx="10972800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-IT" sz="2100" dirty="0">
                <a:latin typeface="Raleway" panose="020B0503030101060003" pitchFamily="34" charset="0"/>
              </a:rPr>
              <a:t>La legge dovrebbe , </a:t>
            </a:r>
            <a:r>
              <a:rPr lang="it-IT" sz="2100" b="1" dirty="0">
                <a:latin typeface="Raleway" panose="020B0503030101060003" pitchFamily="34" charset="0"/>
              </a:rPr>
              <a:t>finalizzando risorse</a:t>
            </a:r>
            <a:r>
              <a:rPr lang="it-IT" sz="2100" dirty="0">
                <a:latin typeface="Raleway" panose="020B0503030101060003" pitchFamily="34" charset="0"/>
              </a:rPr>
              <a:t>, non ancora impegnate con progetti definiti, </a:t>
            </a:r>
            <a:r>
              <a:rPr lang="it-IT" sz="2100" b="1" dirty="0">
                <a:latin typeface="Raleway" panose="020B0503030101060003" pitchFamily="34" charset="0"/>
              </a:rPr>
              <a:t>stanziate dal PNRR e con risorse aggiuntive</a:t>
            </a:r>
            <a:r>
              <a:rPr lang="it-IT" sz="2100" dirty="0">
                <a:latin typeface="Raleway" panose="020B0503030101060003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it-IT" sz="2200" b="1" dirty="0">
                <a:latin typeface="Raleway" panose="020B0503030101060003" pitchFamily="34" charset="0"/>
              </a:rPr>
              <a:t>sostenere la R&amp;S sia pubblica che privata per soluzioni tecnologiche innovative </a:t>
            </a:r>
            <a:r>
              <a:rPr lang="it-IT" sz="2200" dirty="0">
                <a:latin typeface="Raleway" panose="020B0503030101060003" pitchFamily="34" charset="0"/>
              </a:rPr>
              <a:t>in particolare nei settori dove l’abbattimento delle emissioni di gas serra risulta più impegnativo; 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sostenere in particolare la R&amp;S nelle </a:t>
            </a:r>
            <a:r>
              <a:rPr lang="it-IT" sz="2200" b="1" dirty="0">
                <a:latin typeface="Raleway" panose="020B0503030101060003" pitchFamily="34" charset="0"/>
              </a:rPr>
              <a:t>filiere dell’idrogeno, della distribuzione e  dei sistemi di accumulo dell’energia elettrica, di  cattura e utilizzo  del carbonio</a:t>
            </a:r>
            <a:r>
              <a:rPr lang="it-IT" sz="2200" dirty="0">
                <a:latin typeface="Raleway" panose="020B0503030101060003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it-IT" sz="2200" dirty="0">
                <a:latin typeface="Raleway" panose="020B0503030101060003" pitchFamily="34" charset="0"/>
              </a:rPr>
              <a:t>supportare la diffusione delle misure innovative per la decarbonizzazione nelle </a:t>
            </a:r>
            <a:r>
              <a:rPr lang="it-IT" sz="2200" b="1" dirty="0">
                <a:latin typeface="Raleway" panose="020B0503030101060003" pitchFamily="34" charset="0"/>
              </a:rPr>
              <a:t>piccole e medie imprese</a:t>
            </a:r>
          </a:p>
          <a:p>
            <a:pPr marL="0" indent="0">
              <a:buNone/>
            </a:pPr>
            <a:endParaRPr lang="it-IT" sz="21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45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6996" y="274638"/>
            <a:ext cx="1063500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latin typeface="Raleway" panose="020B0503030101060003" pitchFamily="34" charset="0"/>
              </a:rPr>
              <a:t>Istituire un organismo di valutazione     dell’impatto sulle emissioni di gas serra della legislazione e delle misure attuative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858" y="2093847"/>
            <a:ext cx="11433928" cy="42502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dirty="0">
                <a:latin typeface="Raleway" panose="020B0503030101060003" pitchFamily="34" charset="0"/>
              </a:rPr>
              <a:t>La transizione climatica richiede una valutazione non solo delle specifiche misure, ma più generale degli impatti generati dalla normativa primaria e secondaria sulle emissioni di gas serra ,attivando così anche una maggiore attenzione del Governo, di tutti i Ministeri, e del Parlamento.</a:t>
            </a:r>
          </a:p>
          <a:p>
            <a:pPr marL="0" indent="0">
              <a:buNone/>
            </a:pPr>
            <a:r>
              <a:rPr lang="it-IT" sz="2200" dirty="0">
                <a:latin typeface="Raleway" panose="020B0503030101060003" pitchFamily="34" charset="0"/>
              </a:rPr>
              <a:t>Occorre quindi istituire con legge un organismo tecnico con il compito di svolgere, con periodicità almeno annuale, l’analisi e la </a:t>
            </a:r>
            <a:r>
              <a:rPr lang="it-IT" sz="2200" b="1" dirty="0">
                <a:latin typeface="Raleway" panose="020B0503030101060003" pitchFamily="34" charset="0"/>
              </a:rPr>
              <a:t>valutazione degli impatti della legislazione e delle normative secondarie </a:t>
            </a:r>
            <a:r>
              <a:rPr lang="it-IT" sz="2200" dirty="0">
                <a:latin typeface="Raleway" panose="020B0503030101060003" pitchFamily="34" charset="0"/>
              </a:rPr>
              <a:t>sulle emissioni di gas serra e che, su richiesta del Governo o del Parlamento, sia in grado di dare anche </a:t>
            </a:r>
            <a:r>
              <a:rPr lang="it-IT" sz="2200" b="1" dirty="0">
                <a:latin typeface="Raleway" panose="020B0503030101060003" pitchFamily="34" charset="0"/>
              </a:rPr>
              <a:t>pareri sugli impatti climatici sulle proposte di provvedimenti </a:t>
            </a:r>
            <a:r>
              <a:rPr lang="it-IT" sz="2200" dirty="0">
                <a:latin typeface="Raleway" panose="020B0503030101060003" pitchFamily="34" charset="0"/>
              </a:rPr>
              <a:t>di competenza del Governo o del Parlamento.</a:t>
            </a:r>
          </a:p>
          <a:p>
            <a:pPr marL="0" indent="0">
              <a:buNone/>
            </a:pPr>
            <a:r>
              <a:rPr lang="it-IT" sz="2200" dirty="0">
                <a:latin typeface="Raleway" panose="020B0503030101060003" pitchFamily="34" charset="0"/>
              </a:rPr>
              <a:t>Questo organismo dovrebbe anche pubblicare annualmente </a:t>
            </a:r>
            <a:r>
              <a:rPr lang="it-IT" sz="2200" b="1" dirty="0">
                <a:latin typeface="Raleway" panose="020B0503030101060003" pitchFamily="34" charset="0"/>
              </a:rPr>
              <a:t>valutazioni e considerazioni  sulla transizione climatica in Italia</a:t>
            </a:r>
            <a:r>
              <a:rPr lang="it-IT" sz="2200" dirty="0">
                <a:latin typeface="Raleway" panose="020B0503030101060003" pitchFamily="34" charset="0"/>
              </a:rPr>
              <a:t>, in particolare sull’efficacia complessiva delle misure e sui trend delle emissioni di gas serra in atto rispetto ai target fissati.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2A19575-4891-4A41-AE2E-1D2810F549E3}"/>
              </a:ext>
            </a:extLst>
          </p:cNvPr>
          <p:cNvSpPr/>
          <p:nvPr/>
        </p:nvSpPr>
        <p:spPr>
          <a:xfrm>
            <a:off x="0" y="-15067"/>
            <a:ext cx="1414023" cy="1579916"/>
          </a:xfrm>
          <a:prstGeom prst="rect">
            <a:avLst/>
          </a:prstGeom>
          <a:solidFill>
            <a:srgbClr val="0D18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E01B94-09C9-4967-8394-1FC737153A99}"/>
              </a:ext>
            </a:extLst>
          </p:cNvPr>
          <p:cNvSpPr txBox="1"/>
          <p:nvPr/>
        </p:nvSpPr>
        <p:spPr>
          <a:xfrm>
            <a:off x="377858" y="116509"/>
            <a:ext cx="658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dirty="0">
                <a:solidFill>
                  <a:schemeClr val="bg1"/>
                </a:solidFill>
                <a:latin typeface="Raleway Black" panose="020B0A03030101060003" pitchFamily="34" charset="0"/>
              </a:rPr>
              <a:t>9</a:t>
            </a:r>
            <a:endParaRPr lang="en-GB" sz="7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6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332037"/>
            <a:ext cx="5081081" cy="4525963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Raleway" panose="020B0503030101060003" pitchFamily="34" charset="0"/>
              </a:rPr>
              <a:t>Per recepire i nuovi target  climatici europei e rivedere e aggiornare quelli adottati in Italia con il PNIEC (Piano nazionale per l’energia e il clima) pubblicato nel gennaio 2020.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3C85738-265F-4EAD-8ED5-0DE0B8EE4C68}"/>
              </a:ext>
            </a:extLst>
          </p:cNvPr>
          <p:cNvSpPr txBox="1">
            <a:spLocks/>
          </p:cNvSpPr>
          <p:nvPr/>
        </p:nvSpPr>
        <p:spPr>
          <a:xfrm>
            <a:off x="609601" y="488647"/>
            <a:ext cx="57328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>
                <a:solidFill>
                  <a:srgbClr val="211431"/>
                </a:solidFill>
                <a:latin typeface="Raleway" panose="020B0503030101060003" pitchFamily="34" charset="0"/>
              </a:rPr>
              <a:t>Perché serve una legge per la protezione del clima anche in Italia?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E375A8B-39B7-49F6-AB01-BCD0D197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29" y="334927"/>
            <a:ext cx="2823453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8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4219" y="3004068"/>
            <a:ext cx="6945550" cy="2220771"/>
          </a:xfrm>
        </p:spPr>
        <p:txBody>
          <a:bodyPr>
            <a:noAutofit/>
          </a:bodyPr>
          <a:lstStyle/>
          <a:p>
            <a:pPr algn="l"/>
            <a:r>
              <a:rPr lang="it-IT" sz="3300" dirty="0">
                <a:solidFill>
                  <a:srgbClr val="211431"/>
                </a:solidFill>
                <a:latin typeface="Raleway Black" panose="020B0A03030101060003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15029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332037"/>
            <a:ext cx="5486400" cy="4525963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Raleway" panose="020B0503030101060003" pitchFamily="34" charset="0"/>
              </a:rPr>
              <a:t>Perché all’Italia serve cambiare passo</a:t>
            </a:r>
            <a:r>
              <a:rPr lang="it-IT" sz="2600" dirty="0">
                <a:latin typeface="Raleway" panose="020B0503030101060003" pitchFamily="34" charset="0"/>
              </a:rPr>
              <a:t>:</a:t>
            </a:r>
            <a:br>
              <a:rPr lang="it-IT" sz="2600" dirty="0">
                <a:latin typeface="Raleway" panose="020B0503030101060003" pitchFamily="34" charset="0"/>
              </a:rPr>
            </a:br>
            <a:r>
              <a:rPr lang="it-IT" sz="2600" dirty="0">
                <a:latin typeface="Raleway" panose="020B0503030101060003" pitchFamily="34" charset="0"/>
              </a:rPr>
              <a:t>nei 30 anni passati abbiamo ridotto le emissioni di 100 Mton di CO2 </a:t>
            </a:r>
            <a:r>
              <a:rPr lang="it-IT" sz="2600" dirty="0" err="1">
                <a:latin typeface="Raleway" panose="020B0503030101060003" pitchFamily="34" charset="0"/>
              </a:rPr>
              <a:t>eq</a:t>
            </a:r>
            <a:r>
              <a:rPr lang="it-IT" sz="2600" dirty="0">
                <a:latin typeface="Raleway" panose="020B0503030101060003" pitchFamily="34" charset="0"/>
              </a:rPr>
              <a:t>, nei prossimi 10 dovremmo ridurle di circa 200 Mton per essere in linea con il nuovo target europeo e con l’Accordo di Parigi.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99C1A82-42ED-4E6C-805A-06D391A92103}"/>
              </a:ext>
            </a:extLst>
          </p:cNvPr>
          <p:cNvSpPr txBox="1">
            <a:spLocks/>
          </p:cNvSpPr>
          <p:nvPr/>
        </p:nvSpPr>
        <p:spPr>
          <a:xfrm>
            <a:off x="609601" y="488647"/>
            <a:ext cx="57328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>
                <a:solidFill>
                  <a:srgbClr val="211431"/>
                </a:solidFill>
                <a:latin typeface="Raleway" panose="020B0503030101060003" pitchFamily="34" charset="0"/>
              </a:rPr>
              <a:t>Perché serve una legge per la protezione del clima anche in Italia?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AB6818-F84A-4838-BDC5-836821AA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29" y="334927"/>
            <a:ext cx="2823453" cy="8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6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8DE196-44FA-D74E-8040-5C4D8D8D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64" y="1050584"/>
            <a:ext cx="622541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dell’Unione Europea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Regolamento UE 2021/1119 del 30 giugno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D569DA-E1D8-C249-B15F-F101B42CD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834" y="3000247"/>
            <a:ext cx="6225412" cy="3249038"/>
          </a:xfrm>
        </p:spPr>
        <p:txBody>
          <a:bodyPr>
            <a:noAutofit/>
          </a:bodyPr>
          <a:lstStyle/>
          <a:p>
            <a:r>
              <a:rPr lang="it-IT" sz="2400" dirty="0">
                <a:latin typeface="Raleway" panose="020B0503030101060003" pitchFamily="34" charset="0"/>
              </a:rPr>
              <a:t>Sancisce l’obiettivo della neutralità climatica entro il 2050, vincolante a livello UE </a:t>
            </a:r>
          </a:p>
          <a:p>
            <a:r>
              <a:rPr lang="it-IT" sz="2400" dirty="0">
                <a:latin typeface="Raleway" panose="020B0503030101060003" pitchFamily="34" charset="0"/>
              </a:rPr>
              <a:t>Fissa l’obiettivo al 2030 di riduzione delle emissioni nette del 55% rispetto al 1990, con un limite esplicito al ricorso agli assorbimenti 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9A2C8166-2B1E-440A-99C4-5F70B3C7C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173" b="20731"/>
          <a:stretch/>
        </p:blipFill>
        <p:spPr>
          <a:xfrm>
            <a:off x="0" y="710115"/>
            <a:ext cx="5653414" cy="543629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0967FF8-4458-4BAA-A1A3-C2235B8BF2F0}"/>
              </a:ext>
            </a:extLst>
          </p:cNvPr>
          <p:cNvSpPr/>
          <p:nvPr/>
        </p:nvSpPr>
        <p:spPr>
          <a:xfrm>
            <a:off x="0" y="6429983"/>
            <a:ext cx="12276306" cy="428017"/>
          </a:xfrm>
          <a:prstGeom prst="rect">
            <a:avLst/>
          </a:prstGeom>
          <a:solidFill>
            <a:srgbClr val="9AD7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FFB1CCB-2032-4B68-9208-9905E2C0F05A}"/>
              </a:ext>
            </a:extLst>
          </p:cNvPr>
          <p:cNvSpPr/>
          <p:nvPr/>
        </p:nvSpPr>
        <p:spPr>
          <a:xfrm>
            <a:off x="-84306" y="-9728"/>
            <a:ext cx="12276306" cy="428017"/>
          </a:xfrm>
          <a:prstGeom prst="rect">
            <a:avLst/>
          </a:prstGeom>
          <a:solidFill>
            <a:srgbClr val="9AD7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7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8DE196-44FA-D74E-8040-5C4D8D8D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64" y="1050584"/>
            <a:ext cx="622541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dell’Unione Europea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Regolamento UE 2021/1119 del 30 giugno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D569DA-E1D8-C249-B15F-F101B42CD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8" y="2671937"/>
            <a:ext cx="6592911" cy="3249038"/>
          </a:xfrm>
        </p:spPr>
        <p:txBody>
          <a:bodyPr>
            <a:noAutofit/>
          </a:bodyPr>
          <a:lstStyle/>
          <a:p>
            <a:r>
              <a:rPr lang="it-IT" sz="2400" dirty="0">
                <a:latin typeface="Raleway" panose="020B0503030101060003" pitchFamily="34" charset="0"/>
              </a:rPr>
              <a:t>Istituisce un organismo indipendente che dovrà monitorare i progressi e valutare un carbon budget dell’UE da oggi al 2050, sulla base del quale stabilire un target intermedio di taglio delle emissioni al 2040</a:t>
            </a:r>
          </a:p>
          <a:p>
            <a:r>
              <a:rPr lang="it-IT" sz="2400" dirty="0">
                <a:latin typeface="Raleway" panose="020B0503030101060003" pitchFamily="34" charset="0"/>
              </a:rPr>
              <a:t>Obbliga gli Stati membri a rivedere i propri Piani nazionali per l’energia e il clima in  modo da allinearli con il nuovo target europeo complessivo del 55%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9A2C8166-2B1E-440A-99C4-5F70B3C7C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173" b="20731"/>
          <a:stretch/>
        </p:blipFill>
        <p:spPr>
          <a:xfrm>
            <a:off x="0" y="710115"/>
            <a:ext cx="5653414" cy="543629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0967FF8-4458-4BAA-A1A3-C2235B8BF2F0}"/>
              </a:ext>
            </a:extLst>
          </p:cNvPr>
          <p:cNvSpPr/>
          <p:nvPr/>
        </p:nvSpPr>
        <p:spPr>
          <a:xfrm>
            <a:off x="0" y="6429983"/>
            <a:ext cx="12276306" cy="428017"/>
          </a:xfrm>
          <a:prstGeom prst="rect">
            <a:avLst/>
          </a:prstGeom>
          <a:solidFill>
            <a:srgbClr val="9AD7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FFB1CCB-2032-4B68-9208-9905E2C0F05A}"/>
              </a:ext>
            </a:extLst>
          </p:cNvPr>
          <p:cNvSpPr/>
          <p:nvPr/>
        </p:nvSpPr>
        <p:spPr>
          <a:xfrm>
            <a:off x="-84306" y="-9728"/>
            <a:ext cx="12276306" cy="428017"/>
          </a:xfrm>
          <a:prstGeom prst="rect">
            <a:avLst/>
          </a:prstGeom>
          <a:solidFill>
            <a:srgbClr val="9AD7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8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E6EB7B12-00E0-4772-8DE4-69547C174B3D}"/>
              </a:ext>
            </a:extLst>
          </p:cNvPr>
          <p:cNvGrpSpPr/>
          <p:nvPr/>
        </p:nvGrpSpPr>
        <p:grpSpPr>
          <a:xfrm>
            <a:off x="5619693" y="1083706"/>
            <a:ext cx="6236727" cy="5670077"/>
            <a:chOff x="6307106" y="1507787"/>
            <a:chExt cx="5884894" cy="5350211"/>
          </a:xfrm>
        </p:grpSpPr>
        <p:pic>
          <p:nvPicPr>
            <p:cNvPr id="1026" name="Picture 2" descr="Fit for 55 - will new climate legislation deliver for public health? - EPHA">
              <a:extLst>
                <a:ext uri="{FF2B5EF4-FFF2-40B4-BE49-F238E27FC236}">
                  <a16:creationId xmlns:a16="http://schemas.microsoft.com/office/drawing/2014/main" id="{EE9D0F02-EB27-4E15-8507-CC9F8A25E7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13"/>
            <a:stretch/>
          </p:blipFill>
          <p:spPr bwMode="auto">
            <a:xfrm>
              <a:off x="6307106" y="1624376"/>
              <a:ext cx="5884894" cy="52336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58807B0-38EA-4ADC-95DF-D71808F0CCB4}"/>
                </a:ext>
              </a:extLst>
            </p:cNvPr>
            <p:cNvSpPr/>
            <p:nvPr/>
          </p:nvSpPr>
          <p:spPr>
            <a:xfrm>
              <a:off x="9717932" y="1507787"/>
              <a:ext cx="1429966" cy="23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515E555-046F-4516-A22A-0DC813A4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11" y="546231"/>
            <a:ext cx="9665918" cy="1143000"/>
          </a:xfrm>
        </p:spPr>
        <p:txBody>
          <a:bodyPr>
            <a:noAutofit/>
          </a:bodyPr>
          <a:lstStyle/>
          <a:p>
            <a:pPr algn="l"/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sz="4000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 europea </a:t>
            </a:r>
            <a:b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e il pacchetto di misure</a:t>
            </a:r>
            <a:b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«Fit-for-55%»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62CEA38-9E17-41A2-818C-853408C1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74" y="2547021"/>
            <a:ext cx="4595099" cy="3736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600" dirty="0">
                <a:latin typeface="Raleway" panose="020B0503030101060003" pitchFamily="34" charset="0"/>
              </a:rPr>
              <a:t>Un pacchetto di </a:t>
            </a:r>
            <a:r>
              <a:rPr lang="it-IT" sz="2600" b="1" dirty="0">
                <a:latin typeface="Raleway" panose="020B0503030101060003" pitchFamily="34" charset="0"/>
              </a:rPr>
              <a:t>13 proposte normative</a:t>
            </a:r>
            <a:r>
              <a:rPr lang="it-IT" sz="2600" dirty="0">
                <a:latin typeface="Raleway" panose="020B0503030101060003" pitchFamily="34" charset="0"/>
              </a:rPr>
              <a:t>, di cui 8 aggiornano provvedimenti esistenti e 5 ne propongono di nuovi, </a:t>
            </a:r>
            <a:r>
              <a:rPr lang="it-IT" sz="2600" b="1" dirty="0">
                <a:latin typeface="Raleway" panose="020B0503030101060003" pitchFamily="34" charset="0"/>
              </a:rPr>
              <a:t>per allineare il quadro di obiettivi e misure clima-energia al nuovo target del 55%. </a:t>
            </a:r>
            <a:endParaRPr lang="it-IT" sz="2600" dirty="0">
              <a:latin typeface="Raleway" panose="020B0503030101060003" pitchFamily="34" charset="0"/>
            </a:endParaRPr>
          </a:p>
        </p:txBody>
      </p:sp>
      <p:pic>
        <p:nvPicPr>
          <p:cNvPr id="4" name="Immagine 3" descr="Immagine che contiene luce&#10;&#10;Descrizione generata automaticamente">
            <a:extLst>
              <a:ext uri="{FF2B5EF4-FFF2-40B4-BE49-F238E27FC236}">
                <a16:creationId xmlns:a16="http://schemas.microsoft.com/office/drawing/2014/main" id="{0DD26572-7B4A-45D5-A1CC-A531CF332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09" y="173643"/>
            <a:ext cx="1798011" cy="16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15E555-046F-4516-A22A-0DC813A4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482" y="274638"/>
            <a:ext cx="9665918" cy="1143000"/>
          </a:xfrm>
        </p:spPr>
        <p:txBody>
          <a:bodyPr>
            <a:noAutofit/>
          </a:bodyPr>
          <a:lstStyle/>
          <a:p>
            <a:pPr algn="l"/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La Climate </a:t>
            </a:r>
            <a:r>
              <a:rPr lang="it-IT" sz="4000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sz="4000" b="1" dirty="0">
                <a:solidFill>
                  <a:srgbClr val="211431"/>
                </a:solidFill>
                <a:latin typeface="Raleway" panose="020B0503030101060003" pitchFamily="34" charset="0"/>
              </a:rPr>
              <a:t> europea  e il pacchetto di misure «Fit-for-55%»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62CEA38-9E17-41A2-818C-853408C1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34" y="1868638"/>
            <a:ext cx="7451421" cy="4838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600" dirty="0">
                <a:latin typeface="Raleway" panose="020B0503030101060003" pitchFamily="34" charset="0"/>
              </a:rPr>
              <a:t>Fra le proposte più significative:</a:t>
            </a:r>
            <a:endParaRPr lang="it-IT" sz="2600" dirty="0">
              <a:solidFill>
                <a:srgbClr val="FF0000"/>
              </a:solidFill>
              <a:latin typeface="Raleway" panose="020B0503030101060003" pitchFamily="34" charset="0"/>
            </a:endParaRPr>
          </a:p>
          <a:p>
            <a:r>
              <a:rPr lang="it-IT" sz="2600" dirty="0">
                <a:latin typeface="Raleway" panose="020B0503030101060003" pitchFamily="34" charset="0"/>
              </a:rPr>
              <a:t>definire </a:t>
            </a:r>
            <a:r>
              <a:rPr lang="it-IT" sz="2600" b="1" dirty="0">
                <a:latin typeface="Raleway" panose="020B0503030101060003" pitchFamily="34" charset="0"/>
              </a:rPr>
              <a:t>nuovi target per fonti rinnovabili ed efficienza energetica</a:t>
            </a:r>
          </a:p>
          <a:p>
            <a:r>
              <a:rPr lang="it-IT" sz="2600" dirty="0">
                <a:latin typeface="Raleway" panose="020B0503030101060003" pitchFamily="34" charset="0"/>
              </a:rPr>
              <a:t>introdurre la </a:t>
            </a:r>
            <a:r>
              <a:rPr lang="it-IT" sz="2600" b="1" dirty="0">
                <a:latin typeface="Raleway" panose="020B0503030101060003" pitchFamily="34" charset="0"/>
              </a:rPr>
              <a:t>Carbon </a:t>
            </a:r>
            <a:r>
              <a:rPr lang="it-IT" sz="2600" b="1" dirty="0" err="1">
                <a:latin typeface="Raleway" panose="020B0503030101060003" pitchFamily="34" charset="0"/>
              </a:rPr>
              <a:t>Border</a:t>
            </a:r>
            <a:r>
              <a:rPr lang="it-IT" sz="2600" b="1" dirty="0">
                <a:latin typeface="Raleway" panose="020B0503030101060003" pitchFamily="34" charset="0"/>
              </a:rPr>
              <a:t> </a:t>
            </a:r>
            <a:r>
              <a:rPr lang="it-IT" sz="2600" b="1" dirty="0" err="1">
                <a:latin typeface="Raleway" panose="020B0503030101060003" pitchFamily="34" charset="0"/>
              </a:rPr>
              <a:t>Adjustment</a:t>
            </a:r>
            <a:r>
              <a:rPr lang="it-IT" sz="2600" b="1" dirty="0">
                <a:latin typeface="Raleway" panose="020B0503030101060003" pitchFamily="34" charset="0"/>
              </a:rPr>
              <a:t> </a:t>
            </a:r>
            <a:r>
              <a:rPr lang="it-IT" sz="2600" b="1" dirty="0" err="1">
                <a:latin typeface="Raleway" panose="020B0503030101060003" pitchFamily="34" charset="0"/>
              </a:rPr>
              <a:t>Mechanism</a:t>
            </a:r>
            <a:r>
              <a:rPr lang="it-IT" sz="2600" dirty="0">
                <a:latin typeface="Raleway" panose="020B0503030101060003" pitchFamily="34" charset="0"/>
              </a:rPr>
              <a:t> (carbon tax alla frontiera per i settori ad alte emissioni)</a:t>
            </a:r>
          </a:p>
          <a:p>
            <a:r>
              <a:rPr lang="it-IT" sz="2600" b="1" dirty="0">
                <a:latin typeface="Raleway" panose="020B0503030101060003" pitchFamily="34" charset="0"/>
              </a:rPr>
              <a:t>riformare mercato ETS </a:t>
            </a:r>
            <a:r>
              <a:rPr lang="it-IT" sz="2600" dirty="0">
                <a:latin typeface="Raleway" panose="020B0503030101060003" pitchFamily="34" charset="0"/>
              </a:rPr>
              <a:t>in particolare per trasporto su strada ed edifici</a:t>
            </a:r>
          </a:p>
          <a:p>
            <a:r>
              <a:rPr lang="it-IT" sz="2600" dirty="0">
                <a:latin typeface="Raleway" panose="020B0503030101060003" pitchFamily="34" charset="0"/>
              </a:rPr>
              <a:t>fissare </a:t>
            </a:r>
            <a:r>
              <a:rPr lang="it-IT" sz="2600" b="1" dirty="0">
                <a:latin typeface="Raleway" panose="020B0503030101060003" pitchFamily="34" charset="0"/>
              </a:rPr>
              <a:t>standard sulle emissioni delle nuove auto</a:t>
            </a:r>
            <a:r>
              <a:rPr lang="it-IT" sz="2600" dirty="0">
                <a:latin typeface="Raleway" panose="020B0503030101060003" pitchFamily="34" charset="0"/>
              </a:rPr>
              <a:t> (solo auto a 0 emissioni dal 2035)</a:t>
            </a:r>
          </a:p>
        </p:txBody>
      </p:sp>
      <p:pic>
        <p:nvPicPr>
          <p:cNvPr id="4" name="Immagine 3" descr="Immagine che contiene luce&#10;&#10;Descrizione generata automaticamente">
            <a:extLst>
              <a:ext uri="{FF2B5EF4-FFF2-40B4-BE49-F238E27FC236}">
                <a16:creationId xmlns:a16="http://schemas.microsoft.com/office/drawing/2014/main" id="{0DD26572-7B4A-45D5-A1CC-A531CF33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" y="79375"/>
            <a:ext cx="1628775" cy="153352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6EB7B12-00E0-4772-8DE4-69547C174B3D}"/>
              </a:ext>
            </a:extLst>
          </p:cNvPr>
          <p:cNvGrpSpPr/>
          <p:nvPr/>
        </p:nvGrpSpPr>
        <p:grpSpPr>
          <a:xfrm>
            <a:off x="8229600" y="3135238"/>
            <a:ext cx="3792718" cy="3448124"/>
            <a:chOff x="6307106" y="1507787"/>
            <a:chExt cx="5884894" cy="5350211"/>
          </a:xfrm>
        </p:grpSpPr>
        <p:pic>
          <p:nvPicPr>
            <p:cNvPr id="1026" name="Picture 2" descr="Fit for 55 - will new climate legislation deliver for public health? - EPHA">
              <a:extLst>
                <a:ext uri="{FF2B5EF4-FFF2-40B4-BE49-F238E27FC236}">
                  <a16:creationId xmlns:a16="http://schemas.microsoft.com/office/drawing/2014/main" id="{EE9D0F02-EB27-4E15-8507-CC9F8A25E7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13"/>
            <a:stretch/>
          </p:blipFill>
          <p:spPr bwMode="auto">
            <a:xfrm>
              <a:off x="6307106" y="1624376"/>
              <a:ext cx="5884894" cy="5233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58807B0-38EA-4ADC-95DF-D71808F0CCB4}"/>
                </a:ext>
              </a:extLst>
            </p:cNvPr>
            <p:cNvSpPr/>
            <p:nvPr/>
          </p:nvSpPr>
          <p:spPr>
            <a:xfrm>
              <a:off x="9717932" y="1507787"/>
              <a:ext cx="1429966" cy="23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710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B2BC81B-8FBE-497C-B023-F357A5D4EEE3}"/>
              </a:ext>
            </a:extLst>
          </p:cNvPr>
          <p:cNvSpPr/>
          <p:nvPr/>
        </p:nvSpPr>
        <p:spPr>
          <a:xfrm>
            <a:off x="1332689" y="671210"/>
            <a:ext cx="9270460" cy="5710136"/>
          </a:xfrm>
          <a:prstGeom prst="roundRect">
            <a:avLst/>
          </a:prstGeom>
          <a:solidFill>
            <a:schemeClr val="bg1"/>
          </a:solidFill>
          <a:ln>
            <a:solidFill>
              <a:srgbClr val="2114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594805-86BB-4DD5-A474-0934D15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90" y="1013940"/>
            <a:ext cx="838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La  Climate </a:t>
            </a:r>
            <a:r>
              <a:rPr lang="it-IT" b="1" dirty="0" err="1">
                <a:solidFill>
                  <a:srgbClr val="211431"/>
                </a:solidFill>
                <a:latin typeface="Raleway" panose="020B0503030101060003" pitchFamily="34" charset="0"/>
              </a:rPr>
              <a:t>Law</a:t>
            </a:r>
            <a: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  <a:t> della Spagna</a:t>
            </a:r>
            <a:br>
              <a:rPr lang="it-IT" b="1" dirty="0">
                <a:solidFill>
                  <a:srgbClr val="211431"/>
                </a:solidFill>
                <a:latin typeface="Raleway" panose="020B0503030101060003" pitchFamily="34" charset="0"/>
              </a:rPr>
            </a:br>
            <a:r>
              <a:rPr lang="es-ES" sz="2300" b="1" i="1" dirty="0">
                <a:solidFill>
                  <a:srgbClr val="211431"/>
                </a:solidFill>
                <a:latin typeface="Raleway" panose="020B0503030101060003" pitchFamily="34" charset="0"/>
              </a:rPr>
              <a:t>«Ley de cambio climático y transición energética» n. 7/2021 del 20 maggio 2021</a:t>
            </a:r>
            <a:endParaRPr lang="it-IT" sz="2300" b="1" i="1" dirty="0">
              <a:solidFill>
                <a:srgbClr val="21143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DFBE6-834B-425A-85DD-4071344AB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770" y="2499671"/>
            <a:ext cx="9014298" cy="3761074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Raleway" panose="020B0503030101060003" pitchFamily="34" charset="0"/>
              </a:rPr>
              <a:t>La Spagna è l’unico big ad avere oggi emissioni più alte del 1990, quindi ha fissato un </a:t>
            </a:r>
            <a:r>
              <a:rPr lang="it-IT" sz="2600" b="1" dirty="0">
                <a:latin typeface="Raleway" panose="020B0503030101060003" pitchFamily="34" charset="0"/>
              </a:rPr>
              <a:t>target di riduzione di GHG al 2030 del -23% vs 1990 che su </a:t>
            </a:r>
            <a:r>
              <a:rPr lang="it-IT" sz="2600" dirty="0">
                <a:latin typeface="Raleway" panose="020B0503030101060003" pitchFamily="34" charset="0"/>
              </a:rPr>
              <a:t>base 2019 diventa un taglio del 47% (più alto della media europea che rispetto al 2019 taglia del 36%, 55%-19% ) </a:t>
            </a:r>
            <a:br>
              <a:rPr lang="it-IT" sz="2600" dirty="0">
                <a:latin typeface="Raleway" panose="020B0503030101060003" pitchFamily="34" charset="0"/>
              </a:rPr>
            </a:br>
            <a:endParaRPr lang="it-IT" sz="2600" dirty="0">
              <a:latin typeface="Raleway" panose="020B0503030101060003" pitchFamily="34" charset="0"/>
            </a:endParaRPr>
          </a:p>
          <a:p>
            <a:r>
              <a:rPr lang="it-IT" sz="2600" dirty="0">
                <a:latin typeface="Raleway" panose="020B0503030101060003" pitchFamily="34" charset="0"/>
              </a:rPr>
              <a:t>Bandisce la vendita auto alimentate a carburanti «fossili» dal 2040 (5 anni dopo la proposta </a:t>
            </a:r>
            <a:r>
              <a:rPr lang="it-IT" sz="2600" dirty="0" err="1">
                <a:latin typeface="Raleway" panose="020B0503030101060003" pitchFamily="34" charset="0"/>
              </a:rPr>
              <a:t>Fit</a:t>
            </a:r>
            <a:r>
              <a:rPr lang="it-IT" sz="2600" dirty="0">
                <a:latin typeface="Raleway" panose="020B05030301010600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1497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2852</Words>
  <Application>Microsoft Office PowerPoint</Application>
  <PresentationFormat>Widescreen</PresentationFormat>
  <Paragraphs>195</Paragraphs>
  <Slides>30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Arial</vt:lpstr>
      <vt:lpstr>Calibri</vt:lpstr>
      <vt:lpstr>Raleway</vt:lpstr>
      <vt:lpstr>Raleway Black</vt:lpstr>
      <vt:lpstr>Tema di Office</vt:lpstr>
      <vt:lpstr>Una legge per la protezione del clima anche in Italia </vt:lpstr>
      <vt:lpstr>Perché serve una legge per la protezione del clima anche in Italia?</vt:lpstr>
      <vt:lpstr>Presentazione standard di PowerPoint</vt:lpstr>
      <vt:lpstr>Presentazione standard di PowerPoint</vt:lpstr>
      <vt:lpstr>La Climate Law dell’Unione Europea Regolamento UE 2021/1119 del 30 giugno 2021</vt:lpstr>
      <vt:lpstr>La Climate Law dell’Unione Europea Regolamento UE 2021/1119 del 30 giugno 2021</vt:lpstr>
      <vt:lpstr>La Climate Law europea  e il pacchetto di misure «Fit-for-55%» </vt:lpstr>
      <vt:lpstr>La Climate Law europea  e il pacchetto di misure «Fit-for-55%» </vt:lpstr>
      <vt:lpstr>La  Climate Law della Spagna «Ley de cambio climático y transición energética» n. 7/2021 del 20 maggio 2021</vt:lpstr>
      <vt:lpstr>Presentazione standard di PowerPoint</vt:lpstr>
      <vt:lpstr>La Climate Law del Regno Unito «Climate Change Act 2008» n.27/2008 e successive modifiche</vt:lpstr>
      <vt:lpstr>Presentazione standard di PowerPoint</vt:lpstr>
      <vt:lpstr>Presentazione standard di PowerPoint</vt:lpstr>
      <vt:lpstr>La Climate Law della Francia «Loi Climat et Résilience» n. 2021-1104 del 22 agosto 2021</vt:lpstr>
      <vt:lpstr>La Climate Law della Germania «Bundes-Klimaschutzgesetz (Federal Climate Change Act)» del 24 giugno 2021</vt:lpstr>
      <vt:lpstr>La Climate Law della Germania «Bundes-Klimaschutzgesetz (Federal Climate Change Act)» del 24 giugno 2021</vt:lpstr>
      <vt:lpstr>La Climate Law della Germania «Bundes-Klimaschutzgesetz (Federal Climate Change Act)» del 24 giugno 2021</vt:lpstr>
      <vt:lpstr>Le novità normative annunciate dal nuovo governo tedesco</vt:lpstr>
      <vt:lpstr>Presentazione standard di PowerPoint</vt:lpstr>
      <vt:lpstr>Presentazione standard di PowerPoint</vt:lpstr>
      <vt:lpstr>Rivedere e rafforzare, rendendoli legalmente vincolanti, i target nazionali </vt:lpstr>
      <vt:lpstr>Fissare target  nei principali settori da verificare annualmente da parte dei Ministeri competenti</vt:lpstr>
      <vt:lpstr>Rafforzare normativamente l’accelerazione delle misure climatiche</vt:lpstr>
      <vt:lpstr>Coinvolgere e impegnare tutte  le Regioni </vt:lpstr>
      <vt:lpstr>Coinvolgere e impegnare i Comuni </vt:lpstr>
      <vt:lpstr>Diffondere l’adozione di Piani e misure  comunali e regionali di adattamento</vt:lpstr>
      <vt:lpstr>Rafforzare l’uso di strumenti  economici e fiscali per sostenere la transizione climatica</vt:lpstr>
      <vt:lpstr>Aumentare le risorse  destinate alla ricerca e all’innovazione per il clima </vt:lpstr>
      <vt:lpstr>Istituire un organismo di valutazione     dell’impatto sulle emissioni di gas serra della legislazione e delle misure attuative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andrea barbabella</dc:creator>
  <cp:lastModifiedBy>33966</cp:lastModifiedBy>
  <cp:revision>45</cp:revision>
  <cp:lastPrinted>2021-11-26T14:45:46Z</cp:lastPrinted>
  <dcterms:created xsi:type="dcterms:W3CDTF">2021-11-22T15:12:05Z</dcterms:created>
  <dcterms:modified xsi:type="dcterms:W3CDTF">2021-12-01T10:20:43Z</dcterms:modified>
</cp:coreProperties>
</file>